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1" r:id="rId3"/>
  </p:sldMasterIdLst>
  <p:notesMasterIdLst>
    <p:notesMasterId r:id="rId8"/>
  </p:notesMasterIdLst>
  <p:handoutMasterIdLst>
    <p:handoutMasterId r:id="rId9"/>
  </p:handoutMasterIdLst>
  <p:sldIdLst>
    <p:sldId id="33432" r:id="rId4"/>
    <p:sldId id="2353" r:id="rId5"/>
    <p:sldId id="33435" r:id="rId6"/>
    <p:sldId id="235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2"/>
    <a:srgbClr val="8F542C"/>
    <a:srgbClr val="2E6C88"/>
    <a:srgbClr val="372011"/>
    <a:srgbClr val="502F18"/>
    <a:srgbClr val="030000"/>
    <a:srgbClr val="276381"/>
    <a:srgbClr val="0F6CA7"/>
    <a:srgbClr val="EC9813"/>
    <a:srgbClr val="B8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 autoAdjust="0"/>
    <p:restoredTop sz="95616" autoAdjust="0"/>
  </p:normalViewPr>
  <p:slideViewPr>
    <p:cSldViewPr>
      <p:cViewPr varScale="1">
        <p:scale>
          <a:sx n="66" d="100"/>
          <a:sy n="66" d="100"/>
        </p:scale>
        <p:origin x="744" y="264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42215869527945049"/>
          <c:w val="1"/>
          <c:h val="0.57784152178112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9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C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1-4A37-8D32-4B9336A5DF65}"/>
              </c:ext>
            </c:extLst>
          </c:dPt>
          <c:dPt>
            <c:idx val="1"/>
            <c:invertIfNegative val="0"/>
            <c:bubble3D val="0"/>
            <c:spPr>
              <a:solidFill>
                <a:srgbClr val="006C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1-4A37-8D32-4B9336A5DF65}"/>
              </c:ext>
            </c:extLst>
          </c:dPt>
          <c:dPt>
            <c:idx val="2"/>
            <c:invertIfNegative val="0"/>
            <c:bubble3D val="0"/>
            <c:spPr>
              <a:solidFill>
                <a:srgbClr val="006C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1-4A37-8D32-4B9336A5DF65}"/>
              </c:ext>
            </c:extLst>
          </c:dPt>
          <c:dPt>
            <c:idx val="3"/>
            <c:invertIfNegative val="0"/>
            <c:bubble3D val="0"/>
            <c:spPr>
              <a:solidFill>
                <a:srgbClr val="006C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F1-4A37-8D32-4B9336A5DF65}"/>
              </c:ext>
            </c:extLst>
          </c:dPt>
          <c:dPt>
            <c:idx val="4"/>
            <c:invertIfNegative val="0"/>
            <c:bubble3D val="0"/>
            <c:spPr>
              <a:solidFill>
                <a:srgbClr val="006C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F1-4A37-8D32-4B9336A5DF65}"/>
              </c:ext>
            </c:extLst>
          </c:dPt>
          <c:dPt>
            <c:idx val="5"/>
            <c:invertIfNegative val="0"/>
            <c:bubble3D val="0"/>
            <c:spPr>
              <a:solidFill>
                <a:srgbClr val="006C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F1-4A37-8D32-4B9336A5DF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10D1F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0.15</c:v>
                </c:pt>
                <c:pt idx="2">
                  <c:v>0.19</c:v>
                </c:pt>
                <c:pt idx="3">
                  <c:v>0.17</c:v>
                </c:pt>
                <c:pt idx="4">
                  <c:v>0.24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F1-4A37-8D32-4B9336A5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27"/>
        <c:axId val="2061103888"/>
        <c:axId val="1646637568"/>
      </c:barChart>
      <c:catAx>
        <c:axId val="206110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6637568"/>
        <c:crosses val="autoZero"/>
        <c:auto val="1"/>
        <c:lblAlgn val="ctr"/>
        <c:lblOffset val="100"/>
        <c:noMultiLvlLbl val="0"/>
      </c:catAx>
      <c:valAx>
        <c:axId val="1646637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061103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9502998301590827E-2"/>
          <c:w val="1"/>
          <c:h val="0.77949133653491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9C"/>
            </a:solidFill>
            <a:ln w="158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C9C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82-4721-AC6C-1149A236E6EC}"/>
              </c:ext>
            </c:extLst>
          </c:dPt>
          <c:dPt>
            <c:idx val="1"/>
            <c:invertIfNegative val="0"/>
            <c:bubble3D val="0"/>
            <c:spPr>
              <a:solidFill>
                <a:srgbClr val="006C9C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82-4721-AC6C-1149A236E6EC}"/>
              </c:ext>
            </c:extLst>
          </c:dPt>
          <c:dPt>
            <c:idx val="2"/>
            <c:invertIfNegative val="0"/>
            <c:bubble3D val="0"/>
            <c:spPr>
              <a:solidFill>
                <a:srgbClr val="006C9C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82-4721-AC6C-1149A236E6EC}"/>
              </c:ext>
            </c:extLst>
          </c:dPt>
          <c:dPt>
            <c:idx val="3"/>
            <c:invertIfNegative val="0"/>
            <c:bubble3D val="0"/>
            <c:spPr>
              <a:solidFill>
                <a:srgbClr val="006C9C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82-4721-AC6C-1149A236E6EC}"/>
              </c:ext>
            </c:extLst>
          </c:dPt>
          <c:dPt>
            <c:idx val="4"/>
            <c:invertIfNegative val="0"/>
            <c:bubble3D val="0"/>
            <c:spPr>
              <a:solidFill>
                <a:srgbClr val="006C9C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82-4721-AC6C-1149A236E6EC}"/>
              </c:ext>
            </c:extLst>
          </c:dPt>
          <c:dPt>
            <c:idx val="5"/>
            <c:invertIfNegative val="0"/>
            <c:bubble3D val="0"/>
            <c:spPr>
              <a:solidFill>
                <a:srgbClr val="006C9C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82-4721-AC6C-1149A236E6E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BF258D4-55D4-45F6-BC24-C3597658CA4B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33333333333335"/>
                      <c:h val="0.29391116598682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82-4721-AC6C-1149A236E6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846885411144053"/>
                      <c:h val="0.29391116598682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82-4721-AC6C-1149A236E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82-4721-AC6C-1149A236E6E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2061103888"/>
        <c:axId val="1646637568"/>
      </c:barChart>
      <c:catAx>
        <c:axId val="206110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1" i="0" u="none" strike="noStrike" kern="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46637568"/>
        <c:crossesAt val="0"/>
        <c:auto val="1"/>
        <c:lblAlgn val="ctr"/>
        <c:lblOffset val="100"/>
        <c:noMultiLvlLbl val="0"/>
      </c:catAx>
      <c:valAx>
        <c:axId val="1646637568"/>
        <c:scaling>
          <c:orientation val="minMax"/>
          <c:min val="0"/>
        </c:scaling>
        <c:delete val="1"/>
        <c:axPos val="l"/>
        <c:numFmt formatCode="0.00%" sourceLinked="0"/>
        <c:majorTickMark val="out"/>
        <c:minorTickMark val="none"/>
        <c:tickLblPos val="nextTo"/>
        <c:crossAx val="2061103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46564838795184E-2"/>
          <c:y val="5.1802692924241618E-2"/>
          <c:w val="0.89630687032240963"/>
          <c:h val="0.896394614151516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76381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D7-42F3-A1C9-A4E43DAE44F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D7-42F3-A1C9-A4E43DAE44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D7-42F3-A1C9-A4E43DAE4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46564838795184E-2"/>
          <c:y val="5.1802692924241618E-2"/>
          <c:w val="0.89630687032240963"/>
          <c:h val="0.896394614151516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76381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D7-42F3-A1C9-A4E43DAE44F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D7-42F3-A1C9-A4E43DAE44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D7-42F3-A1C9-A4E43DAE4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62016335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62016335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50499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50499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1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obeStock_69905842.jpeg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93A1C2F-8B62-4B6D-B51A-8CA5D39DBCC4}"/>
              </a:ext>
            </a:extLst>
          </p:cNvPr>
          <p:cNvSpPr/>
          <p:nvPr userDrawn="1"/>
        </p:nvSpPr>
        <p:spPr>
          <a:xfrm>
            <a:off x="0" y="0"/>
            <a:ext cx="5791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03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left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for the picture to the right</a:t>
            </a:r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81000"/>
            <a:ext cx="4038600" cy="505047"/>
          </a:xfrm>
          <a:solidFill>
            <a:srgbClr val="0F6CA7">
              <a:alpha val="46000"/>
            </a:srgbClr>
          </a:solidFill>
        </p:spPr>
        <p:txBody>
          <a:bodyPr>
            <a:normAutofit/>
          </a:bodyPr>
          <a:lstStyle>
            <a:lvl1pPr marL="64008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Source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B52-F24E-24A5-BF3E-B6A8775F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0CB6-1E34-FC2E-85AC-3996DBE0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EDB9-F7AF-65D9-BF35-F07A22E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3AFE5A-DEEF-486F-A6C2-29DBA7421084}" type="datetimeFigureOut">
              <a:rPr lang="sr-Latn-RS" smtClean="0"/>
              <a:pPr/>
              <a:t>20.6.2025.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4C6C-24F6-5227-1E93-E8D8AF06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EC78-A517-5430-9044-C19E527A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D028B2-5AE1-4F5F-A52B-D3F3A16C005D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9B4DAF-C37F-82F7-A16F-E520EB4A7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714376"/>
            <a:ext cx="3378994" cy="5172075"/>
          </a:xfrm>
          <a:prstGeom prst="roundRect">
            <a:avLst>
              <a:gd name="adj" fmla="val 4616"/>
            </a:avLst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8285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989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D9D0-5EEB-4A87-A8EF-B5D39BE332C1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A77E-37AD-428A-985B-1E55B7EB37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45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99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199" y="965229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273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199" y="965229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8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199" y="965229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78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6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dirty="0"/>
              <a:t>Click icon to add picture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0300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short caption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0F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8F542C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0F6CA7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0F6CA7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8F542C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 lvl="0"/>
            <a:r>
              <a:rPr lang="en-US" dirty="0"/>
              <a:t>Click to add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7" r:id="rId4"/>
    <p:sldLayoutId id="2147483655" r:id="rId5"/>
    <p:sldLayoutId id="2147483679" r:id="rId6"/>
    <p:sldLayoutId id="2147483680" r:id="rId7"/>
    <p:sldLayoutId id="2147483667" r:id="rId8"/>
    <p:sldLayoutId id="2147483666" r:id="rId9"/>
    <p:sldLayoutId id="2147483664" r:id="rId10"/>
    <p:sldLayoutId id="2147483652" r:id="rId11"/>
    <p:sldLayoutId id="2147483660" r:id="rId12"/>
    <p:sldLayoutId id="2147483658" r:id="rId13"/>
    <p:sldLayoutId id="2147483654" r:id="rId14"/>
    <p:sldLayoutId id="2147483684" r:id="rId15"/>
    <p:sldLayoutId id="214748368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938373-B134-FE51-83C8-45FC1D970D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Graphic 2">
            <a:extLst>
              <a:ext uri="{FF2B5EF4-FFF2-40B4-BE49-F238E27FC236}">
                <a16:creationId xmlns:a16="http://schemas.microsoft.com/office/drawing/2014/main" id="{2D5D857A-3F92-A15D-69FE-690FB5BDAD85}"/>
              </a:ext>
            </a:extLst>
          </p:cNvPr>
          <p:cNvSpPr/>
          <p:nvPr/>
        </p:nvSpPr>
        <p:spPr>
          <a:xfrm>
            <a:off x="1968499" y="837962"/>
            <a:ext cx="5210247" cy="6020038"/>
          </a:xfrm>
          <a:custGeom>
            <a:avLst/>
            <a:gdLst>
              <a:gd name="connsiteX0" fmla="*/ 0 w 5210247"/>
              <a:gd name="connsiteY0" fmla="*/ 0 h 5058346"/>
              <a:gd name="connsiteX1" fmla="*/ 5210247 w 5210247"/>
              <a:gd name="connsiteY1" fmla="*/ 0 h 5058346"/>
              <a:gd name="connsiteX2" fmla="*/ 5210247 w 5210247"/>
              <a:gd name="connsiteY2" fmla="*/ 5058347 h 5058346"/>
              <a:gd name="connsiteX3" fmla="*/ 0 w 5210247"/>
              <a:gd name="connsiteY3" fmla="*/ 5058347 h 505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247" h="5058346">
                <a:moveTo>
                  <a:pt x="0" y="0"/>
                </a:moveTo>
                <a:lnTo>
                  <a:pt x="5210247" y="0"/>
                </a:lnTo>
                <a:lnTo>
                  <a:pt x="5210247" y="5058347"/>
                </a:lnTo>
                <a:lnTo>
                  <a:pt x="0" y="5058347"/>
                </a:lnTo>
                <a:close/>
              </a:path>
            </a:pathLst>
          </a:custGeom>
          <a:gradFill>
            <a:gsLst>
              <a:gs pos="0">
                <a:srgbClr val="C6C6C6"/>
              </a:gs>
              <a:gs pos="50000">
                <a:srgbClr val="E2E2E2"/>
              </a:gs>
              <a:gs pos="100000">
                <a:srgbClr val="FFFFFF"/>
              </a:gs>
            </a:gsLst>
            <a:lin ang="162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8FDCA5E2-3828-DAE7-897D-6A18BC13409E}"/>
              </a:ext>
            </a:extLst>
          </p:cNvPr>
          <p:cNvSpPr/>
          <p:nvPr/>
        </p:nvSpPr>
        <p:spPr>
          <a:xfrm>
            <a:off x="0" y="2739"/>
            <a:ext cx="9144000" cy="934488"/>
          </a:xfrm>
          <a:custGeom>
            <a:avLst/>
            <a:gdLst>
              <a:gd name="connsiteX0" fmla="*/ 0 w 7543800"/>
              <a:gd name="connsiteY0" fmla="*/ 0 h 770953"/>
              <a:gd name="connsiteX1" fmla="*/ 7543800 w 7543800"/>
              <a:gd name="connsiteY1" fmla="*/ 0 h 770953"/>
              <a:gd name="connsiteX2" fmla="*/ 7543800 w 7543800"/>
              <a:gd name="connsiteY2" fmla="*/ 770954 h 770953"/>
              <a:gd name="connsiteX3" fmla="*/ 0 w 7543800"/>
              <a:gd name="connsiteY3" fmla="*/ 770954 h 77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0" h="770953">
                <a:moveTo>
                  <a:pt x="0" y="0"/>
                </a:moveTo>
                <a:lnTo>
                  <a:pt x="7543800" y="0"/>
                </a:lnTo>
                <a:lnTo>
                  <a:pt x="7543800" y="770954"/>
                </a:lnTo>
                <a:lnTo>
                  <a:pt x="0" y="77095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E7FADB-7F72-2612-B548-5B69EB011D5B}"/>
              </a:ext>
            </a:extLst>
          </p:cNvPr>
          <p:cNvSpPr txBox="1"/>
          <p:nvPr/>
        </p:nvSpPr>
        <p:spPr>
          <a:xfrm>
            <a:off x="7860649" y="195783"/>
            <a:ext cx="100348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b="1" spc="0" baseline="0" dirty="0">
                <a:ln/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  <a:sym typeface="Gotham-Bold"/>
                <a:rtl val="0"/>
              </a:rPr>
              <a:t>@Maverick1023fm</a:t>
            </a:r>
            <a:endParaRPr lang="sr-Cyrl-RS" sz="900" b="1" spc="0" baseline="0" dirty="0">
              <a:ln/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  <a:sym typeface="Gotham-Bold"/>
              <a:rtl val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A5F0A-BCBC-3818-CEBE-FCAF94D1654F}"/>
              </a:ext>
            </a:extLst>
          </p:cNvPr>
          <p:cNvSpPr txBox="1"/>
          <p:nvPr/>
        </p:nvSpPr>
        <p:spPr>
          <a:xfrm>
            <a:off x="279871" y="195783"/>
            <a:ext cx="20261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b="1" spc="0" baseline="0">
                <a:ln/>
                <a:solidFill>
                  <a:srgbClr val="9F5318"/>
                </a:solidFill>
                <a:latin typeface="Arial" panose="020B0604020202020204" pitchFamily="34" charset="0"/>
                <a:cs typeface="Arial" panose="020B0604020202020204" pitchFamily="34" charset="0"/>
                <a:sym typeface="Gotham-Bold"/>
                <a:rtl val="0"/>
              </a:rPr>
              <a:t>Listen Live   </a:t>
            </a:r>
            <a:r>
              <a:rPr lang="en-US" sz="900" b="1" spc="0" baseline="0">
                <a:ln/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  <a:sym typeface="Gotham-Bold"/>
                <a:rtl val="0"/>
              </a:rPr>
              <a:t>www.maverick1023.com</a:t>
            </a:r>
            <a:endParaRPr lang="sr-Cyrl-RS" sz="900" b="1" spc="0" baseline="0" dirty="0">
              <a:ln/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  <a:sym typeface="Gotham-Bold"/>
              <a:rtl val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41AB10-4DF1-23D1-3EAE-6C63B855AC57}"/>
              </a:ext>
            </a:extLst>
          </p:cNvPr>
          <p:cNvSpPr txBox="1"/>
          <p:nvPr/>
        </p:nvSpPr>
        <p:spPr>
          <a:xfrm>
            <a:off x="6549945" y="195783"/>
            <a:ext cx="7886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r-Cyrl-RS" sz="900" b="1" spc="0" baseline="0">
                <a:ln/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  <a:sym typeface="Gotham-Bold"/>
                <a:rtl val="0"/>
              </a:rPr>
              <a:t>(252) 536-3115</a:t>
            </a:r>
            <a:endParaRPr lang="sr-Cyrl-RS" sz="900" b="1" spc="0" baseline="0" dirty="0">
              <a:ln/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  <a:sym typeface="Gotham-Bold"/>
              <a:rtl val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BB60E2-3005-6F4D-9292-0BD7F38D8446}"/>
              </a:ext>
            </a:extLst>
          </p:cNvPr>
          <p:cNvSpPr/>
          <p:nvPr/>
        </p:nvSpPr>
        <p:spPr>
          <a:xfrm>
            <a:off x="6323776" y="189383"/>
            <a:ext cx="107219" cy="151299"/>
          </a:xfrm>
          <a:custGeom>
            <a:avLst/>
            <a:gdLst>
              <a:gd name="connsiteX0" fmla="*/ 2694 w 136047"/>
              <a:gd name="connsiteY0" fmla="*/ 24494 h 191979"/>
              <a:gd name="connsiteX1" fmla="*/ 19119 w 136047"/>
              <a:gd name="connsiteY1" fmla="*/ 122700 h 191979"/>
              <a:gd name="connsiteX2" fmla="*/ 90103 w 136047"/>
              <a:gd name="connsiteY2" fmla="*/ 190928 h 191979"/>
              <a:gd name="connsiteX3" fmla="*/ 136048 w 136047"/>
              <a:gd name="connsiteY3" fmla="*/ 166807 h 191979"/>
              <a:gd name="connsiteX4" fmla="*/ 102738 w 136047"/>
              <a:gd name="connsiteY4" fmla="*/ 125687 h 191979"/>
              <a:gd name="connsiteX5" fmla="*/ 79766 w 136047"/>
              <a:gd name="connsiteY5" fmla="*/ 137747 h 191979"/>
              <a:gd name="connsiteX6" fmla="*/ 55874 w 136047"/>
              <a:gd name="connsiteY6" fmla="*/ 103404 h 191979"/>
              <a:gd name="connsiteX7" fmla="*/ 41172 w 136047"/>
              <a:gd name="connsiteY7" fmla="*/ 64006 h 191979"/>
              <a:gd name="connsiteX8" fmla="*/ 63685 w 136047"/>
              <a:gd name="connsiteY8" fmla="*/ 51142 h 191979"/>
              <a:gd name="connsiteX9" fmla="*/ 48753 w 136047"/>
              <a:gd name="connsiteY9" fmla="*/ 373 h 191979"/>
              <a:gd name="connsiteX10" fmla="*/ 2808 w 136047"/>
              <a:gd name="connsiteY10" fmla="*/ 24494 h 1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047" h="191979">
                <a:moveTo>
                  <a:pt x="2694" y="24494"/>
                </a:moveTo>
                <a:cubicBezTo>
                  <a:pt x="2694" y="24494"/>
                  <a:pt x="-9826" y="67567"/>
                  <a:pt x="19119" y="122700"/>
                </a:cubicBezTo>
                <a:cubicBezTo>
                  <a:pt x="48064" y="177834"/>
                  <a:pt x="90103" y="190928"/>
                  <a:pt x="90103" y="190928"/>
                </a:cubicBezTo>
                <a:cubicBezTo>
                  <a:pt x="90103" y="190928"/>
                  <a:pt x="118129" y="199657"/>
                  <a:pt x="136048" y="166807"/>
                </a:cubicBezTo>
                <a:lnTo>
                  <a:pt x="102738" y="125687"/>
                </a:lnTo>
                <a:cubicBezTo>
                  <a:pt x="102738" y="125687"/>
                  <a:pt x="89414" y="132693"/>
                  <a:pt x="79766" y="137747"/>
                </a:cubicBezTo>
                <a:cubicBezTo>
                  <a:pt x="73793" y="132119"/>
                  <a:pt x="65523" y="121782"/>
                  <a:pt x="55874" y="103404"/>
                </a:cubicBezTo>
                <a:cubicBezTo>
                  <a:pt x="46111" y="84911"/>
                  <a:pt x="42436" y="72162"/>
                  <a:pt x="41172" y="64006"/>
                </a:cubicBezTo>
                <a:lnTo>
                  <a:pt x="63685" y="51142"/>
                </a:lnTo>
                <a:lnTo>
                  <a:pt x="48753" y="373"/>
                </a:lnTo>
                <a:cubicBezTo>
                  <a:pt x="11538" y="-3532"/>
                  <a:pt x="2808" y="24494"/>
                  <a:pt x="2808" y="24494"/>
                </a:cubicBezTo>
                <a:close/>
              </a:path>
            </a:pathLst>
          </a:custGeom>
          <a:solidFill>
            <a:srgbClr val="9F531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6933ED-46D3-E9C1-5054-0FDE610B6F70}"/>
              </a:ext>
            </a:extLst>
          </p:cNvPr>
          <p:cNvSpPr/>
          <p:nvPr/>
        </p:nvSpPr>
        <p:spPr>
          <a:xfrm>
            <a:off x="7599811" y="195783"/>
            <a:ext cx="138409" cy="138499"/>
          </a:xfrm>
          <a:custGeom>
            <a:avLst/>
            <a:gdLst>
              <a:gd name="connsiteX0" fmla="*/ 162069 w 175623"/>
              <a:gd name="connsiteY0" fmla="*/ 175738 h 175737"/>
              <a:gd name="connsiteX1" fmla="*/ 13554 w 175623"/>
              <a:gd name="connsiteY1" fmla="*/ 175738 h 175737"/>
              <a:gd name="connsiteX2" fmla="*/ 0 w 175623"/>
              <a:gd name="connsiteY2" fmla="*/ 162758 h 175737"/>
              <a:gd name="connsiteX3" fmla="*/ 0 w 175623"/>
              <a:gd name="connsiteY3" fmla="*/ 13554 h 175737"/>
              <a:gd name="connsiteX4" fmla="*/ 13554 w 175623"/>
              <a:gd name="connsiteY4" fmla="*/ 0 h 175737"/>
              <a:gd name="connsiteX5" fmla="*/ 162069 w 175623"/>
              <a:gd name="connsiteY5" fmla="*/ 0 h 175737"/>
              <a:gd name="connsiteX6" fmla="*/ 175624 w 175623"/>
              <a:gd name="connsiteY6" fmla="*/ 13554 h 175737"/>
              <a:gd name="connsiteX7" fmla="*/ 175624 w 175623"/>
              <a:gd name="connsiteY7" fmla="*/ 162758 h 175737"/>
              <a:gd name="connsiteX8" fmla="*/ 162069 w 175623"/>
              <a:gd name="connsiteY8" fmla="*/ 175738 h 175737"/>
              <a:gd name="connsiteX9" fmla="*/ 74890 w 175623"/>
              <a:gd name="connsiteY9" fmla="*/ 33884 h 175737"/>
              <a:gd name="connsiteX10" fmla="*/ 53870 w 175623"/>
              <a:gd name="connsiteY10" fmla="*/ 37789 h 175737"/>
              <a:gd name="connsiteX11" fmla="*/ 42958 w 175623"/>
              <a:gd name="connsiteY11" fmla="*/ 48931 h 175737"/>
              <a:gd name="connsiteX12" fmla="*/ 39972 w 175623"/>
              <a:gd name="connsiteY12" fmla="*/ 66275 h 175737"/>
              <a:gd name="connsiteX13" fmla="*/ 39972 w 175623"/>
              <a:gd name="connsiteY13" fmla="*/ 74085 h 175737"/>
              <a:gd name="connsiteX14" fmla="*/ 26878 w 175623"/>
              <a:gd name="connsiteY14" fmla="*/ 74085 h 175737"/>
              <a:gd name="connsiteX15" fmla="*/ 26878 w 175623"/>
              <a:gd name="connsiteY15" fmla="*/ 94646 h 175737"/>
              <a:gd name="connsiteX16" fmla="*/ 39972 w 175623"/>
              <a:gd name="connsiteY16" fmla="*/ 94646 h 175737"/>
              <a:gd name="connsiteX17" fmla="*/ 39972 w 175623"/>
              <a:gd name="connsiteY17" fmla="*/ 162988 h 175737"/>
              <a:gd name="connsiteX18" fmla="*/ 68113 w 175623"/>
              <a:gd name="connsiteY18" fmla="*/ 162988 h 175737"/>
              <a:gd name="connsiteX19" fmla="*/ 68113 w 175623"/>
              <a:gd name="connsiteY19" fmla="*/ 94646 h 175737"/>
              <a:gd name="connsiteX20" fmla="*/ 85572 w 175623"/>
              <a:gd name="connsiteY20" fmla="*/ 94646 h 175737"/>
              <a:gd name="connsiteX21" fmla="*/ 90396 w 175623"/>
              <a:gd name="connsiteY21" fmla="*/ 74085 h 175737"/>
              <a:gd name="connsiteX22" fmla="*/ 67999 w 175623"/>
              <a:gd name="connsiteY22" fmla="*/ 74085 h 175737"/>
              <a:gd name="connsiteX23" fmla="*/ 67999 w 175623"/>
              <a:gd name="connsiteY23" fmla="*/ 66734 h 175737"/>
              <a:gd name="connsiteX24" fmla="*/ 70755 w 175623"/>
              <a:gd name="connsiteY24" fmla="*/ 56627 h 175737"/>
              <a:gd name="connsiteX25" fmla="*/ 80288 w 175623"/>
              <a:gd name="connsiteY25" fmla="*/ 53755 h 175737"/>
              <a:gd name="connsiteX26" fmla="*/ 92234 w 175623"/>
              <a:gd name="connsiteY26" fmla="*/ 58235 h 175737"/>
              <a:gd name="connsiteX27" fmla="*/ 97403 w 175623"/>
              <a:gd name="connsiteY27" fmla="*/ 38823 h 175737"/>
              <a:gd name="connsiteX28" fmla="*/ 74890 w 175623"/>
              <a:gd name="connsiteY28" fmla="*/ 33884 h 17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5623" h="175737">
                <a:moveTo>
                  <a:pt x="162069" y="175738"/>
                </a:moveTo>
                <a:lnTo>
                  <a:pt x="13554" y="175738"/>
                </a:lnTo>
                <a:cubicBezTo>
                  <a:pt x="6088" y="175738"/>
                  <a:pt x="0" y="170224"/>
                  <a:pt x="0" y="162758"/>
                </a:cubicBezTo>
                <a:lnTo>
                  <a:pt x="0" y="13554"/>
                </a:lnTo>
                <a:cubicBezTo>
                  <a:pt x="0" y="6088"/>
                  <a:pt x="6088" y="0"/>
                  <a:pt x="13554" y="0"/>
                </a:cubicBezTo>
                <a:lnTo>
                  <a:pt x="162069" y="0"/>
                </a:lnTo>
                <a:cubicBezTo>
                  <a:pt x="169536" y="0"/>
                  <a:pt x="175624" y="6088"/>
                  <a:pt x="175624" y="13554"/>
                </a:cubicBezTo>
                <a:lnTo>
                  <a:pt x="175624" y="162758"/>
                </a:lnTo>
                <a:cubicBezTo>
                  <a:pt x="175624" y="170224"/>
                  <a:pt x="169536" y="175738"/>
                  <a:pt x="162069" y="175738"/>
                </a:cubicBezTo>
                <a:moveTo>
                  <a:pt x="74890" y="33884"/>
                </a:moveTo>
                <a:cubicBezTo>
                  <a:pt x="66849" y="33884"/>
                  <a:pt x="59039" y="35148"/>
                  <a:pt x="53870" y="37789"/>
                </a:cubicBezTo>
                <a:cubicBezTo>
                  <a:pt x="48587" y="40316"/>
                  <a:pt x="44796" y="44911"/>
                  <a:pt x="42958" y="48931"/>
                </a:cubicBezTo>
                <a:cubicBezTo>
                  <a:pt x="41006" y="52951"/>
                  <a:pt x="39972" y="58005"/>
                  <a:pt x="39972" y="66275"/>
                </a:cubicBezTo>
                <a:lnTo>
                  <a:pt x="39972" y="74085"/>
                </a:lnTo>
                <a:lnTo>
                  <a:pt x="26878" y="74085"/>
                </a:lnTo>
                <a:lnTo>
                  <a:pt x="26878" y="94646"/>
                </a:lnTo>
                <a:lnTo>
                  <a:pt x="39972" y="94646"/>
                </a:lnTo>
                <a:lnTo>
                  <a:pt x="39972" y="162988"/>
                </a:lnTo>
                <a:lnTo>
                  <a:pt x="68113" y="162988"/>
                </a:lnTo>
                <a:lnTo>
                  <a:pt x="68113" y="94646"/>
                </a:lnTo>
                <a:lnTo>
                  <a:pt x="85572" y="94646"/>
                </a:lnTo>
                <a:lnTo>
                  <a:pt x="90396" y="74085"/>
                </a:lnTo>
                <a:lnTo>
                  <a:pt x="67999" y="74085"/>
                </a:lnTo>
                <a:lnTo>
                  <a:pt x="67999" y="66734"/>
                </a:lnTo>
                <a:cubicBezTo>
                  <a:pt x="67999" y="61795"/>
                  <a:pt x="68917" y="58349"/>
                  <a:pt x="70755" y="56627"/>
                </a:cubicBezTo>
                <a:cubicBezTo>
                  <a:pt x="72593" y="54904"/>
                  <a:pt x="76153" y="53755"/>
                  <a:pt x="80288" y="53755"/>
                </a:cubicBezTo>
                <a:cubicBezTo>
                  <a:pt x="84424" y="53755"/>
                  <a:pt x="87984" y="55708"/>
                  <a:pt x="92234" y="58235"/>
                </a:cubicBezTo>
                <a:lnTo>
                  <a:pt x="97403" y="38823"/>
                </a:lnTo>
                <a:cubicBezTo>
                  <a:pt x="89592" y="36641"/>
                  <a:pt x="83160" y="33884"/>
                  <a:pt x="74890" y="33884"/>
                </a:cubicBezTo>
              </a:path>
            </a:pathLst>
          </a:custGeom>
          <a:solidFill>
            <a:srgbClr val="9F531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r-Cyrl-R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0F15CB-3BDD-F0B1-D70F-D9E2A50982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8803" y="119344"/>
            <a:ext cx="1846395" cy="11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0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svg"/><Relationship Id="rId21" Type="http://schemas.openxmlformats.org/officeDocument/2006/relationships/image" Target="../media/image32.sv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svg"/><Relationship Id="rId50" Type="http://schemas.openxmlformats.org/officeDocument/2006/relationships/image" Target="../media/image61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sv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45" Type="http://schemas.openxmlformats.org/officeDocument/2006/relationships/image" Target="../media/image56.svg"/><Relationship Id="rId53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31" Type="http://schemas.openxmlformats.org/officeDocument/2006/relationships/image" Target="../media/image42.svg"/><Relationship Id="rId44" Type="http://schemas.openxmlformats.org/officeDocument/2006/relationships/image" Target="../media/image55.png"/><Relationship Id="rId52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43" Type="http://schemas.openxmlformats.org/officeDocument/2006/relationships/image" Target="../media/image54.svg"/><Relationship Id="rId48" Type="http://schemas.openxmlformats.org/officeDocument/2006/relationships/image" Target="../media/image59.png"/><Relationship Id="rId8" Type="http://schemas.openxmlformats.org/officeDocument/2006/relationships/image" Target="../media/image19.png"/><Relationship Id="rId51" Type="http://schemas.openxmlformats.org/officeDocument/2006/relationships/image" Target="../media/image62.svg"/><Relationship Id="rId3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image" Target="../media/image31.png"/><Relationship Id="rId41" Type="http://schemas.openxmlformats.org/officeDocument/2006/relationships/image" Target="../media/image5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043C2A-9323-E888-9F45-FE78B8211564}"/>
              </a:ext>
            </a:extLst>
          </p:cNvPr>
          <p:cNvSpPr/>
          <p:nvPr/>
        </p:nvSpPr>
        <p:spPr>
          <a:xfrm>
            <a:off x="2362200" y="4611886"/>
            <a:ext cx="4419600" cy="41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099613-4D14-C83D-3DA9-883A1A537DAB}"/>
              </a:ext>
            </a:extLst>
          </p:cNvPr>
          <p:cNvSpPr/>
          <p:nvPr/>
        </p:nvSpPr>
        <p:spPr>
          <a:xfrm>
            <a:off x="2362200" y="1933947"/>
            <a:ext cx="4419600" cy="410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4" name="Chart 103" descr="barchart1">
            <a:extLst>
              <a:ext uri="{FF2B5EF4-FFF2-40B4-BE49-F238E27FC236}">
                <a16:creationId xmlns:a16="http://schemas.microsoft.com/office/drawing/2014/main" id="{E0FBBBA7-1896-1CCB-71C6-B096F41C3315}"/>
              </a:ext>
            </a:extLst>
          </p:cNvPr>
          <p:cNvGraphicFramePr/>
          <p:nvPr/>
        </p:nvGraphicFramePr>
        <p:xfrm>
          <a:off x="2293536" y="4670521"/>
          <a:ext cx="4556927" cy="145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2336604" y="1984322"/>
            <a:ext cx="4443413" cy="31909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ROANOKE VALLEY'S COUNTRY LISTENERS LOVE 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FORMAT AND STAY CONNECTED ABOUT COMMUNITY EVENTS.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95501" y="1353125"/>
            <a:ext cx="4953000" cy="4422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+mn-ea"/>
                <a:cs typeface="Gotham"/>
              </a:rPr>
              <a:t>Maverick 102.3 — delivering a sense of community to the Roanoke Valley, Lake Country, and Southside Virginia.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3779" y="1147108"/>
            <a:ext cx="1659355" cy="443899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Everything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6538E99-1163-9260-0D59-FC8305448A41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DEDB6B7-3188-F319-0821-AEB0900BD230}"/>
              </a:ext>
            </a:extLst>
          </p:cNvPr>
          <p:cNvSpPr txBox="1"/>
          <p:nvPr/>
        </p:nvSpPr>
        <p:spPr>
          <a:xfrm>
            <a:off x="60257" y="6321155"/>
            <a:ext cx="8347516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RALEIGH-DURHAM (FAYETTEVILLE), NC; 2024 Spring MRI-Simmons Market-by-Market; A18+; Country format.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398B69-672D-0F05-832F-D3EDA768A42D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2D0DA8D-BA26-0DA8-61EA-E28C69D6331F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296A04E-F5C2-3F84-01E3-5F457A9F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2CC655-752D-4CE7-1B4E-0A79245B82BD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3" name="Chart 112" descr="barchart1">
            <a:extLst>
              <a:ext uri="{FF2B5EF4-FFF2-40B4-BE49-F238E27FC236}">
                <a16:creationId xmlns:a16="http://schemas.microsoft.com/office/drawing/2014/main" id="{13CBF7FF-7403-B423-ED68-B6C0C326DE38}"/>
              </a:ext>
            </a:extLst>
          </p:cNvPr>
          <p:cNvGraphicFramePr/>
          <p:nvPr/>
        </p:nvGraphicFramePr>
        <p:xfrm>
          <a:off x="183735" y="4519269"/>
          <a:ext cx="1610450" cy="160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9" name="Graphic 108">
            <a:extLst>
              <a:ext uri="{FF2B5EF4-FFF2-40B4-BE49-F238E27FC236}">
                <a16:creationId xmlns:a16="http://schemas.microsoft.com/office/drawing/2014/main" id="{CD163A4F-A30D-D3BE-DAB3-18FC419E9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24" y="4448452"/>
            <a:ext cx="437632" cy="437632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4B0D21E2-4A73-5780-7046-02DE9924A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2830" y="4766620"/>
            <a:ext cx="424760" cy="4247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1160" y="1763584"/>
            <a:ext cx="1644592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rgbClr val="FFFFFF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6F2C7275-0C37-239D-E790-2E674EFAFFF0}"/>
              </a:ext>
            </a:extLst>
          </p:cNvPr>
          <p:cNvSpPr txBox="1"/>
          <p:nvPr/>
        </p:nvSpPr>
        <p:spPr>
          <a:xfrm>
            <a:off x="2487926" y="2515102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74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3B747BD4-79E1-09AF-B1B9-7F324A59017B}"/>
              </a:ext>
            </a:extLst>
          </p:cNvPr>
          <p:cNvSpPr txBox="1"/>
          <p:nvPr/>
        </p:nvSpPr>
        <p:spPr>
          <a:xfrm>
            <a:off x="2487926" y="2861686"/>
            <a:ext cx="794999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Homeowner</a:t>
            </a:r>
          </a:p>
        </p:txBody>
      </p:sp>
      <p:sp>
        <p:nvSpPr>
          <p:cNvPr id="3" name="object 52">
            <a:extLst>
              <a:ext uri="{FF2B5EF4-FFF2-40B4-BE49-F238E27FC236}">
                <a16:creationId xmlns:a16="http://schemas.microsoft.com/office/drawing/2014/main" id="{5A012C19-02E5-6CC9-F32A-A3134E2A5B78}"/>
              </a:ext>
            </a:extLst>
          </p:cNvPr>
          <p:cNvSpPr txBox="1"/>
          <p:nvPr/>
        </p:nvSpPr>
        <p:spPr>
          <a:xfrm>
            <a:off x="7330866" y="1147108"/>
            <a:ext cx="1659355" cy="443899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Maverick 102.3 Lineup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E19CEFF-8A6D-EA08-46CE-5B57C0F482B8}"/>
              </a:ext>
            </a:extLst>
          </p:cNvPr>
          <p:cNvSpPr/>
          <p:nvPr/>
        </p:nvSpPr>
        <p:spPr>
          <a:xfrm>
            <a:off x="7338247" y="1763584"/>
            <a:ext cx="1644592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rgbClr val="FFFFFF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33">
            <a:extLst>
              <a:ext uri="{FF2B5EF4-FFF2-40B4-BE49-F238E27FC236}">
                <a16:creationId xmlns:a16="http://schemas.microsoft.com/office/drawing/2014/main" id="{D2C35AD7-5BD1-91D7-0FDD-CEEA86B3FA5C}"/>
              </a:ext>
            </a:extLst>
          </p:cNvPr>
          <p:cNvSpPr txBox="1"/>
          <p:nvPr/>
        </p:nvSpPr>
        <p:spPr>
          <a:xfrm>
            <a:off x="4213888" y="2515102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66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5010813B-D92C-3CCE-C889-6D35236679BA}"/>
              </a:ext>
            </a:extLst>
          </p:cNvPr>
          <p:cNvSpPr txBox="1"/>
          <p:nvPr/>
        </p:nvSpPr>
        <p:spPr>
          <a:xfrm>
            <a:off x="4213888" y="2861686"/>
            <a:ext cx="794999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Employed</a:t>
            </a:r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F5FD9426-484A-A462-4145-BE6BEFC48195}"/>
              </a:ext>
            </a:extLst>
          </p:cNvPr>
          <p:cNvSpPr txBox="1"/>
          <p:nvPr/>
        </p:nvSpPr>
        <p:spPr>
          <a:xfrm>
            <a:off x="5992981" y="2515102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45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F7E3EE3E-2577-470A-5563-9ED92C7247C8}"/>
              </a:ext>
            </a:extLst>
          </p:cNvPr>
          <p:cNvSpPr txBox="1"/>
          <p:nvPr/>
        </p:nvSpPr>
        <p:spPr>
          <a:xfrm>
            <a:off x="5992981" y="2861686"/>
            <a:ext cx="794999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 collar</a:t>
            </a: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90E8F2D9-FF23-1663-F827-D0B906891927}"/>
              </a:ext>
            </a:extLst>
          </p:cNvPr>
          <p:cNvSpPr/>
          <p:nvPr/>
        </p:nvSpPr>
        <p:spPr>
          <a:xfrm rot="5400000">
            <a:off x="5571420" y="2747838"/>
            <a:ext cx="440277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D23708E-A09C-F46F-A01D-D1A01EE61CF5}"/>
              </a:ext>
            </a:extLst>
          </p:cNvPr>
          <p:cNvSpPr/>
          <p:nvPr/>
        </p:nvSpPr>
        <p:spPr>
          <a:xfrm rot="5400000">
            <a:off x="3817727" y="2747839"/>
            <a:ext cx="440277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43369185-C6C9-A29A-C2FE-0E50C2E367F3}"/>
              </a:ext>
            </a:extLst>
          </p:cNvPr>
          <p:cNvSpPr/>
          <p:nvPr/>
        </p:nvSpPr>
        <p:spPr>
          <a:xfrm rot="5400000">
            <a:off x="2098707" y="2747841"/>
            <a:ext cx="440277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33">
            <a:extLst>
              <a:ext uri="{FF2B5EF4-FFF2-40B4-BE49-F238E27FC236}">
                <a16:creationId xmlns:a16="http://schemas.microsoft.com/office/drawing/2014/main" id="{91C33A5C-F497-2DF6-7EA0-D79F742462F6}"/>
              </a:ext>
            </a:extLst>
          </p:cNvPr>
          <p:cNvSpPr txBox="1"/>
          <p:nvPr/>
        </p:nvSpPr>
        <p:spPr>
          <a:xfrm>
            <a:off x="2487926" y="3145331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F8A15D5B-AC86-92DC-7828-C3BD9703077B}"/>
              </a:ext>
            </a:extLst>
          </p:cNvPr>
          <p:cNvSpPr txBox="1"/>
          <p:nvPr/>
        </p:nvSpPr>
        <p:spPr>
          <a:xfrm>
            <a:off x="2487926" y="3491915"/>
            <a:ext cx="1169674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One+ children (&lt;18)</a:t>
            </a:r>
          </a:p>
        </p:txBody>
      </p:sp>
      <p:sp>
        <p:nvSpPr>
          <p:cNvPr id="26" name="object 33">
            <a:extLst>
              <a:ext uri="{FF2B5EF4-FFF2-40B4-BE49-F238E27FC236}">
                <a16:creationId xmlns:a16="http://schemas.microsoft.com/office/drawing/2014/main" id="{AC6C753C-0A0F-F5AC-357F-BF39E6F67BAC}"/>
              </a:ext>
            </a:extLst>
          </p:cNvPr>
          <p:cNvSpPr txBox="1"/>
          <p:nvPr/>
        </p:nvSpPr>
        <p:spPr>
          <a:xfrm>
            <a:off x="4213888" y="3145331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57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id="{979CE16C-627B-0E13-E7D1-7865ECD35393}"/>
              </a:ext>
            </a:extLst>
          </p:cNvPr>
          <p:cNvSpPr txBox="1"/>
          <p:nvPr/>
        </p:nvSpPr>
        <p:spPr>
          <a:xfrm>
            <a:off x="4213888" y="3491915"/>
            <a:ext cx="1336900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college+</a:t>
            </a:r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79E3B347-6664-C38C-BF32-F94D60624794}"/>
              </a:ext>
            </a:extLst>
          </p:cNvPr>
          <p:cNvSpPr txBox="1"/>
          <p:nvPr/>
        </p:nvSpPr>
        <p:spPr>
          <a:xfrm>
            <a:off x="5992981" y="3145331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36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bject 33">
            <a:extLst>
              <a:ext uri="{FF2B5EF4-FFF2-40B4-BE49-F238E27FC236}">
                <a16:creationId xmlns:a16="http://schemas.microsoft.com/office/drawing/2014/main" id="{237C2E89-204D-4689-3BEA-8D85566E7B7B}"/>
              </a:ext>
            </a:extLst>
          </p:cNvPr>
          <p:cNvSpPr txBox="1"/>
          <p:nvPr/>
        </p:nvSpPr>
        <p:spPr>
          <a:xfrm>
            <a:off x="5992981" y="3491915"/>
            <a:ext cx="1043836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$100,000+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65889D09-066D-9348-E240-3BA0D900AE5E}"/>
              </a:ext>
            </a:extLst>
          </p:cNvPr>
          <p:cNvSpPr/>
          <p:nvPr/>
        </p:nvSpPr>
        <p:spPr>
          <a:xfrm rot="5400000">
            <a:off x="5571420" y="3378067"/>
            <a:ext cx="440277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7334F4B3-8A38-F3EB-D622-047E77EF382A}"/>
              </a:ext>
            </a:extLst>
          </p:cNvPr>
          <p:cNvSpPr/>
          <p:nvPr/>
        </p:nvSpPr>
        <p:spPr>
          <a:xfrm rot="5400000">
            <a:off x="3817727" y="3378068"/>
            <a:ext cx="440277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F5A5F820-D941-6C2F-0F2B-436261348859}"/>
              </a:ext>
            </a:extLst>
          </p:cNvPr>
          <p:cNvSpPr/>
          <p:nvPr/>
        </p:nvSpPr>
        <p:spPr>
          <a:xfrm rot="5400000">
            <a:off x="2098707" y="3378070"/>
            <a:ext cx="440277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03A8B921-FAC6-4BF9-1C96-6FA405B13544}"/>
              </a:ext>
            </a:extLst>
          </p:cNvPr>
          <p:cNvSpPr txBox="1"/>
          <p:nvPr/>
        </p:nvSpPr>
        <p:spPr>
          <a:xfrm>
            <a:off x="2487926" y="3780946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2CB48837-15A0-DFD8-F9A5-6753736FAC73}"/>
              </a:ext>
            </a:extLst>
          </p:cNvPr>
          <p:cNvSpPr txBox="1"/>
          <p:nvPr/>
        </p:nvSpPr>
        <p:spPr>
          <a:xfrm>
            <a:off x="2487926" y="4127530"/>
            <a:ext cx="1923688" cy="32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to perform a home improvement in the next year</a:t>
            </a:r>
          </a:p>
        </p:txBody>
      </p:sp>
      <p:sp>
        <p:nvSpPr>
          <p:cNvPr id="39" name="object 33">
            <a:extLst>
              <a:ext uri="{FF2B5EF4-FFF2-40B4-BE49-F238E27FC236}">
                <a16:creationId xmlns:a16="http://schemas.microsoft.com/office/drawing/2014/main" id="{E2D65124-B017-CFC0-1378-CF7999B77C74}"/>
              </a:ext>
            </a:extLst>
          </p:cNvPr>
          <p:cNvSpPr txBox="1"/>
          <p:nvPr/>
        </p:nvSpPr>
        <p:spPr>
          <a:xfrm>
            <a:off x="4732388" y="3780948"/>
            <a:ext cx="7949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7AB97FA-E74C-0B7F-45C0-25FCA8EA9B1D}"/>
              </a:ext>
            </a:extLst>
          </p:cNvPr>
          <p:cNvSpPr txBox="1"/>
          <p:nvPr/>
        </p:nvSpPr>
        <p:spPr>
          <a:xfrm>
            <a:off x="4732388" y="4127532"/>
            <a:ext cx="1486353" cy="32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12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to purchase or lease a vehicle in the next year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D62DA30B-98C2-34F3-5387-14E11C24A47E}"/>
              </a:ext>
            </a:extLst>
          </p:cNvPr>
          <p:cNvSpPr/>
          <p:nvPr/>
        </p:nvSpPr>
        <p:spPr>
          <a:xfrm rot="5400000">
            <a:off x="4266670" y="4083242"/>
            <a:ext cx="579391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872EB13A-D55E-41A5-293D-8B3DDC5C3D95}"/>
              </a:ext>
            </a:extLst>
          </p:cNvPr>
          <p:cNvSpPr/>
          <p:nvPr/>
        </p:nvSpPr>
        <p:spPr>
          <a:xfrm rot="5400000">
            <a:off x="2029150" y="4083242"/>
            <a:ext cx="579391" cy="83144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3F9191FA-130A-E2BC-6E16-17215F671B98}"/>
              </a:ext>
            </a:extLst>
          </p:cNvPr>
          <p:cNvSpPr txBox="1"/>
          <p:nvPr/>
        </p:nvSpPr>
        <p:spPr>
          <a:xfrm>
            <a:off x="2360418" y="4667268"/>
            <a:ext cx="4419600" cy="33191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COUNTRY FORMAT FOR THE ROANOKE VALLEY </a:t>
            </a:r>
          </a:p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DELIVERS A MULTI-GENERATIONAL AUDIENCE.</a:t>
            </a: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id="{DE2DE71C-E9E8-86AC-6C41-BB37DD965BCB}"/>
              </a:ext>
            </a:extLst>
          </p:cNvPr>
          <p:cNvSpPr/>
          <p:nvPr/>
        </p:nvSpPr>
        <p:spPr>
          <a:xfrm>
            <a:off x="161160" y="3965612"/>
            <a:ext cx="1644592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rgbClr val="FFFFFF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33">
            <a:extLst>
              <a:ext uri="{FF2B5EF4-FFF2-40B4-BE49-F238E27FC236}">
                <a16:creationId xmlns:a16="http://schemas.microsoft.com/office/drawing/2014/main" id="{9AB857ED-56E7-A51F-1E57-3E8078E3D24F}"/>
              </a:ext>
            </a:extLst>
          </p:cNvPr>
          <p:cNvSpPr txBox="1"/>
          <p:nvPr/>
        </p:nvSpPr>
        <p:spPr>
          <a:xfrm>
            <a:off x="2336605" y="5955212"/>
            <a:ext cx="678057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18-24</a:t>
            </a:r>
          </a:p>
        </p:txBody>
      </p:sp>
      <p:sp>
        <p:nvSpPr>
          <p:cNvPr id="62" name="object 33">
            <a:extLst>
              <a:ext uri="{FF2B5EF4-FFF2-40B4-BE49-F238E27FC236}">
                <a16:creationId xmlns:a16="http://schemas.microsoft.com/office/drawing/2014/main" id="{8B3E98BC-339D-E8EC-602C-F954E49C68B9}"/>
              </a:ext>
            </a:extLst>
          </p:cNvPr>
          <p:cNvSpPr txBox="1"/>
          <p:nvPr/>
        </p:nvSpPr>
        <p:spPr>
          <a:xfrm>
            <a:off x="3095669" y="5955212"/>
            <a:ext cx="678057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25-34</a:t>
            </a:r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5E2BA857-C9B6-54BF-BCB5-08596BDA2C9C}"/>
              </a:ext>
            </a:extLst>
          </p:cNvPr>
          <p:cNvSpPr txBox="1"/>
          <p:nvPr/>
        </p:nvSpPr>
        <p:spPr>
          <a:xfrm>
            <a:off x="3854733" y="5955212"/>
            <a:ext cx="678057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35-44</a:t>
            </a:r>
          </a:p>
        </p:txBody>
      </p:sp>
      <p:sp>
        <p:nvSpPr>
          <p:cNvPr id="64" name="object 33">
            <a:extLst>
              <a:ext uri="{FF2B5EF4-FFF2-40B4-BE49-F238E27FC236}">
                <a16:creationId xmlns:a16="http://schemas.microsoft.com/office/drawing/2014/main" id="{E0DDAB7F-9904-5865-AEB4-62740EA34BD6}"/>
              </a:ext>
            </a:extLst>
          </p:cNvPr>
          <p:cNvSpPr txBox="1"/>
          <p:nvPr/>
        </p:nvSpPr>
        <p:spPr>
          <a:xfrm>
            <a:off x="4613797" y="5955212"/>
            <a:ext cx="678057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45-54</a:t>
            </a:r>
          </a:p>
        </p:txBody>
      </p:sp>
      <p:sp>
        <p:nvSpPr>
          <p:cNvPr id="69" name="object 33">
            <a:extLst>
              <a:ext uri="{FF2B5EF4-FFF2-40B4-BE49-F238E27FC236}">
                <a16:creationId xmlns:a16="http://schemas.microsoft.com/office/drawing/2014/main" id="{D5E78261-6DB8-D788-097C-17FA1A8BCA2F}"/>
              </a:ext>
            </a:extLst>
          </p:cNvPr>
          <p:cNvSpPr txBox="1"/>
          <p:nvPr/>
        </p:nvSpPr>
        <p:spPr>
          <a:xfrm>
            <a:off x="5372861" y="5955212"/>
            <a:ext cx="678057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55-64</a:t>
            </a:r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id="{A3C146C1-E4F5-E977-27BF-4CCE3FDF4AC8}"/>
              </a:ext>
            </a:extLst>
          </p:cNvPr>
          <p:cNvSpPr txBox="1"/>
          <p:nvPr/>
        </p:nvSpPr>
        <p:spPr>
          <a:xfrm>
            <a:off x="6131925" y="5955212"/>
            <a:ext cx="678057" cy="154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65+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40EC11-4BAB-4976-125C-D323D6F4B2C5}"/>
              </a:ext>
            </a:extLst>
          </p:cNvPr>
          <p:cNvSpPr/>
          <p:nvPr/>
        </p:nvSpPr>
        <p:spPr>
          <a:xfrm>
            <a:off x="-2074" y="2057400"/>
            <a:ext cx="1966605" cy="105099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C16C29BE-5E3E-D9BA-FF03-672D19B0877B}"/>
              </a:ext>
            </a:extLst>
          </p:cNvPr>
          <p:cNvSpPr txBox="1"/>
          <p:nvPr/>
        </p:nvSpPr>
        <p:spPr>
          <a:xfrm>
            <a:off x="157777" y="2299393"/>
            <a:ext cx="1659355" cy="567010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your country</a:t>
            </a:r>
          </a:p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favorites — </a:t>
            </a:r>
          </a:p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time.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CFE23C-791A-82EC-6CED-BEC92EEA76BF}"/>
              </a:ext>
            </a:extLst>
          </p:cNvPr>
          <p:cNvSpPr/>
          <p:nvPr/>
        </p:nvSpPr>
        <p:spPr>
          <a:xfrm>
            <a:off x="7177240" y="2057400"/>
            <a:ext cx="1966605" cy="105099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bject 68">
            <a:extLst>
              <a:ext uri="{FF2B5EF4-FFF2-40B4-BE49-F238E27FC236}">
                <a16:creationId xmlns:a16="http://schemas.microsoft.com/office/drawing/2014/main" id="{7F970E81-8CE6-6313-0685-07879B877DBF}"/>
              </a:ext>
            </a:extLst>
          </p:cNvPr>
          <p:cNvSpPr txBox="1"/>
          <p:nvPr/>
        </p:nvSpPr>
        <p:spPr>
          <a:xfrm>
            <a:off x="7516018" y="2271274"/>
            <a:ext cx="1291432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252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Mon-Fri 6a-9a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Maverick Talk Show with </a:t>
            </a:r>
          </a:p>
          <a:p>
            <a:pPr marL="0" marR="252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Allen Garrett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bject 68">
            <a:extLst>
              <a:ext uri="{FF2B5EF4-FFF2-40B4-BE49-F238E27FC236}">
                <a16:creationId xmlns:a16="http://schemas.microsoft.com/office/drawing/2014/main" id="{441829FF-8CB7-20E5-9568-FA0E37EAA011}"/>
              </a:ext>
            </a:extLst>
          </p:cNvPr>
          <p:cNvSpPr txBox="1"/>
          <p:nvPr/>
        </p:nvSpPr>
        <p:spPr>
          <a:xfrm>
            <a:off x="7276750" y="3706374"/>
            <a:ext cx="1769968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252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Mon-Fri 9a-1p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Allen Garrett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114615A2-57DE-D2FF-E395-E544C3262356}"/>
              </a:ext>
            </a:extLst>
          </p:cNvPr>
          <p:cNvSpPr/>
          <p:nvPr/>
        </p:nvSpPr>
        <p:spPr>
          <a:xfrm>
            <a:off x="7338247" y="4504853"/>
            <a:ext cx="1644592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rgbClr val="FFFFFF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68">
            <a:extLst>
              <a:ext uri="{FF2B5EF4-FFF2-40B4-BE49-F238E27FC236}">
                <a16:creationId xmlns:a16="http://schemas.microsoft.com/office/drawing/2014/main" id="{637CFB3E-85F4-C870-FE6D-BDEA60D07EF3}"/>
              </a:ext>
            </a:extLst>
          </p:cNvPr>
          <p:cNvSpPr txBox="1"/>
          <p:nvPr/>
        </p:nvSpPr>
        <p:spPr>
          <a:xfrm>
            <a:off x="7276750" y="5198624"/>
            <a:ext cx="1769968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252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Mon-Fri 1p-7p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Perkins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object 4">
            <a:extLst>
              <a:ext uri="{FF2B5EF4-FFF2-40B4-BE49-F238E27FC236}">
                <a16:creationId xmlns:a16="http://schemas.microsoft.com/office/drawing/2014/main" id="{B145E80B-067F-DAC8-2A05-6F34813F07C6}"/>
              </a:ext>
            </a:extLst>
          </p:cNvPr>
          <p:cNvSpPr/>
          <p:nvPr/>
        </p:nvSpPr>
        <p:spPr>
          <a:xfrm>
            <a:off x="161160" y="4245012"/>
            <a:ext cx="1644592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69" y="0"/>
                </a:lnTo>
              </a:path>
            </a:pathLst>
          </a:custGeom>
          <a:ln w="12700">
            <a:solidFill>
              <a:srgbClr val="FFFFFF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52">
            <a:extLst>
              <a:ext uri="{FF2B5EF4-FFF2-40B4-BE49-F238E27FC236}">
                <a16:creationId xmlns:a16="http://schemas.microsoft.com/office/drawing/2014/main" id="{622612FA-1513-8778-060B-C24766DEB6E1}"/>
              </a:ext>
            </a:extLst>
          </p:cNvPr>
          <p:cNvSpPr txBox="1"/>
          <p:nvPr/>
        </p:nvSpPr>
        <p:spPr>
          <a:xfrm>
            <a:off x="153779" y="4003225"/>
            <a:ext cx="1659355" cy="197678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 Breakdown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3652193-8E1A-EBA0-CB55-A331DF86FD7C}"/>
              </a:ext>
            </a:extLst>
          </p:cNvPr>
          <p:cNvGrpSpPr/>
          <p:nvPr/>
        </p:nvGrpSpPr>
        <p:grpSpPr>
          <a:xfrm>
            <a:off x="4214553" y="912028"/>
            <a:ext cx="4929447" cy="3300624"/>
            <a:chOff x="5378861" y="1871561"/>
            <a:chExt cx="3765139" cy="2521035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FA134452-3A5E-740B-B873-67C31E58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61" y="1879869"/>
              <a:ext cx="3765139" cy="2512727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B2E99C1-C686-0451-E08C-A05175DF36FE}"/>
                </a:ext>
              </a:extLst>
            </p:cNvPr>
            <p:cNvSpPr/>
            <p:nvPr/>
          </p:nvSpPr>
          <p:spPr>
            <a:xfrm>
              <a:off x="5711698" y="1871562"/>
              <a:ext cx="3432302" cy="619054"/>
            </a:xfrm>
            <a:prstGeom prst="rect">
              <a:avLst/>
            </a:prstGeom>
            <a:gradFill>
              <a:gsLst>
                <a:gs pos="26000">
                  <a:srgbClr val="FFFFFF">
                    <a:alpha val="86000"/>
                  </a:srgbClr>
                </a:gs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A37B8A4-96D9-9ECB-7855-64D4CA1433F1}"/>
                </a:ext>
              </a:extLst>
            </p:cNvPr>
            <p:cNvSpPr/>
            <p:nvPr/>
          </p:nvSpPr>
          <p:spPr>
            <a:xfrm rot="16200000">
              <a:off x="5118156" y="2132268"/>
              <a:ext cx="2482873" cy="1961460"/>
            </a:xfrm>
            <a:prstGeom prst="rect">
              <a:avLst/>
            </a:prstGeom>
            <a:gradFill>
              <a:gsLst>
                <a:gs pos="26000">
                  <a:srgbClr val="FFFFFF">
                    <a:alpha val="86000"/>
                  </a:srgbClr>
                </a:gs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F1A0A7A-D064-74AF-8BE2-E984D856028D}"/>
              </a:ext>
            </a:extLst>
          </p:cNvPr>
          <p:cNvSpPr/>
          <p:nvPr/>
        </p:nvSpPr>
        <p:spPr>
          <a:xfrm>
            <a:off x="0" y="4152001"/>
            <a:ext cx="9144000" cy="2706001"/>
          </a:xfrm>
          <a:prstGeom prst="rect">
            <a:avLst/>
          </a:prstGeom>
          <a:solidFill>
            <a:srgbClr val="502F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F2642B9-792D-9364-9231-C9790CDC7017}"/>
              </a:ext>
            </a:extLst>
          </p:cNvPr>
          <p:cNvSpPr txBox="1"/>
          <p:nvPr/>
        </p:nvSpPr>
        <p:spPr>
          <a:xfrm>
            <a:off x="328506" y="299362"/>
            <a:ext cx="736769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Profile of the Local Country Listener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4AF651A-DB96-87EC-6744-3CE129BB4684}"/>
              </a:ext>
            </a:extLst>
          </p:cNvPr>
          <p:cNvSpPr txBox="1"/>
          <p:nvPr/>
        </p:nvSpPr>
        <p:spPr>
          <a:xfrm>
            <a:off x="1009215" y="1697168"/>
            <a:ext cx="127177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52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%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lack" panose="02000603040000020004" pitchFamily="2" charset="0"/>
              <a:cs typeface="Gotham Black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anose="02000603030000020004" pitchFamily="2" charset="0"/>
                <a:cs typeface="Gotham Medium"/>
              </a:rPr>
              <a:t>are aged 25-54.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F74A3C4-96B5-0A5D-C077-87712818B76A}"/>
              </a:ext>
            </a:extLst>
          </p:cNvPr>
          <p:cNvSpPr txBox="1"/>
          <p:nvPr/>
        </p:nvSpPr>
        <p:spPr>
          <a:xfrm>
            <a:off x="3357262" y="1697168"/>
            <a:ext cx="107517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59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anose="02000603030000020004" pitchFamily="2" charset="0"/>
                <a:cs typeface="Gotham Medium"/>
              </a:rPr>
              <a:t>are married.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2173B2F7-7466-4132-BC4F-9269344A7AFA}"/>
              </a:ext>
            </a:extLst>
          </p:cNvPr>
          <p:cNvSpPr txBox="1"/>
          <p:nvPr/>
        </p:nvSpPr>
        <p:spPr>
          <a:xfrm>
            <a:off x="367696" y="2937672"/>
            <a:ext cx="105593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56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anose="02000603030000020004" pitchFamily="2" charset="0"/>
                <a:cs typeface="Gotham Black"/>
              </a:rPr>
              <a:t>are female.</a:t>
            </a:r>
            <a:endParaRPr kumimoji="0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  <a:cs typeface="Gotham Blac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0594198-4431-F0DD-BFE9-E07962D350F6}"/>
              </a:ext>
            </a:extLst>
          </p:cNvPr>
          <p:cNvSpPr/>
          <p:nvPr/>
        </p:nvSpPr>
        <p:spPr>
          <a:xfrm flipH="1">
            <a:off x="2430266" y="1761758"/>
            <a:ext cx="45719" cy="690109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67165192-A801-1633-53E1-84D7E3654B7F}"/>
              </a:ext>
            </a:extLst>
          </p:cNvPr>
          <p:cNvSpPr txBox="1"/>
          <p:nvPr/>
        </p:nvSpPr>
        <p:spPr>
          <a:xfrm>
            <a:off x="1901310" y="2937672"/>
            <a:ext cx="108958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67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anose="02000603030000020004" pitchFamily="2" charset="0"/>
                <a:cs typeface="Gotham Black"/>
              </a:rPr>
              <a:t>are pet owners.</a:t>
            </a:r>
            <a:endParaRPr kumimoji="0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  <a:cs typeface="Gotham Black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B0DA81E2-32A9-F90A-F69F-FFF8A0CC2FC4}"/>
              </a:ext>
            </a:extLst>
          </p:cNvPr>
          <p:cNvSpPr txBox="1"/>
          <p:nvPr/>
        </p:nvSpPr>
        <p:spPr>
          <a:xfrm>
            <a:off x="3474893" y="2943752"/>
            <a:ext cx="105458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38</a:t>
            </a: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%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anose="02000603030000020004" pitchFamily="2" charset="0"/>
                <a:cs typeface="Gotham Medium"/>
              </a:rPr>
              <a:t>have a child at home.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8BD3549A-0AAA-9DAB-4F3D-1A9DAF7E5EEA}"/>
              </a:ext>
            </a:extLst>
          </p:cNvPr>
          <p:cNvSpPr/>
          <p:nvPr/>
        </p:nvSpPr>
        <p:spPr>
          <a:xfrm flipH="1">
            <a:off x="3115950" y="2937672"/>
            <a:ext cx="84186" cy="91440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FBEE395E-F3B7-B119-158D-C6B5980826BC}"/>
              </a:ext>
            </a:extLst>
          </p:cNvPr>
          <p:cNvSpPr txBox="1"/>
          <p:nvPr/>
        </p:nvSpPr>
        <p:spPr>
          <a:xfrm>
            <a:off x="328506" y="4350499"/>
            <a:ext cx="78812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anose="02000603030000020004" pitchFamily="2" charset="0"/>
                <a:cs typeface="Gotham Black"/>
              </a:rPr>
              <a:t>Country listeners are hardworking homeowners.</a:t>
            </a: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96CC9B6C-5C02-1521-E07C-62AB1CC4D5FE}"/>
              </a:ext>
            </a:extLst>
          </p:cNvPr>
          <p:cNvSpPr txBox="1"/>
          <p:nvPr/>
        </p:nvSpPr>
        <p:spPr>
          <a:xfrm>
            <a:off x="351548" y="4930777"/>
            <a:ext cx="7968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62</a:t>
            </a:r>
            <a:r>
              <a:rPr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%</a:t>
            </a:r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 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Gotham Medium"/>
              </a:rPr>
              <a:t>are employed.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4F571D60-801F-D61D-091F-7E752119D726}"/>
              </a:ext>
            </a:extLst>
          </p:cNvPr>
          <p:cNvSpPr/>
          <p:nvPr/>
        </p:nvSpPr>
        <p:spPr>
          <a:xfrm flipH="1">
            <a:off x="1562385" y="4896109"/>
            <a:ext cx="73258" cy="1020039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715C8414-3ED1-7B3D-31A4-17C0803CD3D8}"/>
              </a:ext>
            </a:extLst>
          </p:cNvPr>
          <p:cNvSpPr/>
          <p:nvPr/>
        </p:nvSpPr>
        <p:spPr>
          <a:xfrm rot="16200000">
            <a:off x="2392914" y="666818"/>
            <a:ext cx="45719" cy="4096156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13153-88A7-B784-278E-6B9FA57E37D3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B95B7-CC31-9EEC-251A-750924BFE06F}"/>
              </a:ext>
            </a:extLst>
          </p:cNvPr>
          <p:cNvSpPr txBox="1"/>
          <p:nvPr/>
        </p:nvSpPr>
        <p:spPr>
          <a:xfrm>
            <a:off x="60257" y="6274990"/>
            <a:ext cx="4843510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U.S.; 2024 Spring MRI-Simmons Market-by-Market; A18+; Country format; % of Target; Target Index vs. National Average of 100; | *http://www.insideradio.com/free/country-music-fans-tune-in-longer-digging-am-fm/article_eff34ce6-229b-11e8-af81-8788ad63d375.html.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E522D-AD94-DEFA-570E-441F260350AC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741C14-CAB6-20DF-BA1C-EE7E98264161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1D5CB-EA3F-7A14-E09C-24CF036BE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78F88-F5A6-C35C-2678-8E8E94FA225D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0826A900-5621-1187-F0D5-FEE999C9D805}"/>
              </a:ext>
            </a:extLst>
          </p:cNvPr>
          <p:cNvSpPr txBox="1"/>
          <p:nvPr/>
        </p:nvSpPr>
        <p:spPr>
          <a:xfrm>
            <a:off x="1957828" y="4930777"/>
            <a:ext cx="1036314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75</a:t>
            </a:r>
            <a:r>
              <a:rPr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%</a:t>
            </a:r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 </a:t>
            </a:r>
          </a:p>
          <a:p>
            <a:pPr marL="12700" defTabSz="457200"/>
            <a:r>
              <a:rPr lang="en-US" sz="1200" dirty="0">
                <a:solidFill>
                  <a:prstClr val="white"/>
                </a:solidFill>
                <a:latin typeface="Gotham Light" pitchFamily="50" charset="0"/>
              </a:rPr>
              <a:t>are homeowners.</a:t>
            </a:r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C653FDEC-16FD-4F75-6C59-066210BD658A}"/>
              </a:ext>
            </a:extLst>
          </p:cNvPr>
          <p:cNvSpPr/>
          <p:nvPr/>
        </p:nvSpPr>
        <p:spPr>
          <a:xfrm flipH="1">
            <a:off x="3155237" y="4906685"/>
            <a:ext cx="73258" cy="1020039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128" name="object 12">
            <a:extLst>
              <a:ext uri="{FF2B5EF4-FFF2-40B4-BE49-F238E27FC236}">
                <a16:creationId xmlns:a16="http://schemas.microsoft.com/office/drawing/2014/main" id="{71CF441C-26F3-13D4-4175-E8276984C479}"/>
              </a:ext>
            </a:extLst>
          </p:cNvPr>
          <p:cNvSpPr txBox="1"/>
          <p:nvPr/>
        </p:nvSpPr>
        <p:spPr>
          <a:xfrm>
            <a:off x="3488891" y="4930777"/>
            <a:ext cx="141487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54</a:t>
            </a:r>
            <a:r>
              <a:rPr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%</a:t>
            </a:r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 </a:t>
            </a:r>
          </a:p>
          <a:p>
            <a:pPr marL="1270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Gotham Light" pitchFamily="50" charset="0"/>
              </a:rPr>
              <a:t>have some college education.</a:t>
            </a:r>
          </a:p>
        </p:txBody>
      </p:sp>
      <p:sp>
        <p:nvSpPr>
          <p:cNvPr id="129" name="object 13">
            <a:extLst>
              <a:ext uri="{FF2B5EF4-FFF2-40B4-BE49-F238E27FC236}">
                <a16:creationId xmlns:a16="http://schemas.microsoft.com/office/drawing/2014/main" id="{CC53304F-2C70-EC22-0CF5-33580DF355D0}"/>
              </a:ext>
            </a:extLst>
          </p:cNvPr>
          <p:cNvSpPr/>
          <p:nvPr/>
        </p:nvSpPr>
        <p:spPr>
          <a:xfrm flipH="1">
            <a:off x="5031628" y="4906685"/>
            <a:ext cx="73258" cy="1020039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130" name="object 12">
            <a:extLst>
              <a:ext uri="{FF2B5EF4-FFF2-40B4-BE49-F238E27FC236}">
                <a16:creationId xmlns:a16="http://schemas.microsoft.com/office/drawing/2014/main" id="{2EBBEEFD-7857-F5A2-0DED-E1EF0837E03C}"/>
              </a:ext>
            </a:extLst>
          </p:cNvPr>
          <p:cNvSpPr txBox="1"/>
          <p:nvPr/>
        </p:nvSpPr>
        <p:spPr>
          <a:xfrm>
            <a:off x="5334889" y="4930777"/>
            <a:ext cx="159622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457200"/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44</a:t>
            </a:r>
            <a:r>
              <a:rPr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%</a:t>
            </a:r>
            <a:r>
              <a:rPr lang="en-US" sz="2800" b="1" dirty="0">
                <a:solidFill>
                  <a:prstClr val="white"/>
                </a:solidFill>
                <a:latin typeface="Gotham Black" panose="02000603040000020004" pitchFamily="2" charset="0"/>
              </a:rPr>
              <a:t> </a:t>
            </a:r>
          </a:p>
          <a:p>
            <a:pPr marL="12700" defTabSz="457200"/>
            <a:r>
              <a:rPr lang="en-US" sz="1200" dirty="0">
                <a:solidFill>
                  <a:prstClr val="white"/>
                </a:solidFill>
                <a:latin typeface="Gotham Light" pitchFamily="50" charset="0"/>
              </a:rPr>
              <a:t>more likely than </a:t>
            </a:r>
          </a:p>
          <a:p>
            <a:pPr marL="12700" defTabSz="457200"/>
            <a:r>
              <a:rPr lang="en-US" sz="1200" dirty="0">
                <a:solidFill>
                  <a:prstClr val="white"/>
                </a:solidFill>
                <a:latin typeface="Gotham Light" pitchFamily="50" charset="0"/>
              </a:rPr>
              <a:t>the national average to drive a truck.</a:t>
            </a:r>
          </a:p>
        </p:txBody>
      </p:sp>
      <p:sp>
        <p:nvSpPr>
          <p:cNvPr id="132" name="object 13">
            <a:extLst>
              <a:ext uri="{FF2B5EF4-FFF2-40B4-BE49-F238E27FC236}">
                <a16:creationId xmlns:a16="http://schemas.microsoft.com/office/drawing/2014/main" id="{3A8A3B02-8AB4-68CF-1DAB-78DEE11155F7}"/>
              </a:ext>
            </a:extLst>
          </p:cNvPr>
          <p:cNvSpPr/>
          <p:nvPr/>
        </p:nvSpPr>
        <p:spPr>
          <a:xfrm flipH="1">
            <a:off x="7014510" y="4906685"/>
            <a:ext cx="73258" cy="1020039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134" name="object 12">
            <a:extLst>
              <a:ext uri="{FF2B5EF4-FFF2-40B4-BE49-F238E27FC236}">
                <a16:creationId xmlns:a16="http://schemas.microsoft.com/office/drawing/2014/main" id="{689AC9A0-3E0F-86A5-CD89-50E595FE4FF6}"/>
              </a:ext>
            </a:extLst>
          </p:cNvPr>
          <p:cNvSpPr txBox="1"/>
          <p:nvPr/>
        </p:nvSpPr>
        <p:spPr>
          <a:xfrm>
            <a:off x="7398264" y="4930777"/>
            <a:ext cx="14487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41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%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lack" panose="02000603040000020004" pitchFamily="2" charset="0"/>
                <a:cs typeface="Gotham Black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lack" panose="02000603040000020004" pitchFamily="2" charset="0"/>
              <a:cs typeface="Gotham Black"/>
            </a:endParaRPr>
          </a:p>
          <a:p>
            <a:pPr marL="1270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Gotham Light" pitchFamily="50" charset="0"/>
              </a:rPr>
              <a:t>have an annual household income of $100,000+.</a:t>
            </a:r>
          </a:p>
        </p:txBody>
      </p:sp>
      <p:sp>
        <p:nvSpPr>
          <p:cNvPr id="136" name="Flowchart: Connector 135">
            <a:extLst>
              <a:ext uri="{FF2B5EF4-FFF2-40B4-BE49-F238E27FC236}">
                <a16:creationId xmlns:a16="http://schemas.microsoft.com/office/drawing/2014/main" id="{95C72207-8832-3BA9-1925-C2A928D0D09C}"/>
              </a:ext>
            </a:extLst>
          </p:cNvPr>
          <p:cNvSpPr/>
          <p:nvPr/>
        </p:nvSpPr>
        <p:spPr>
          <a:xfrm>
            <a:off x="4680144" y="1761758"/>
            <a:ext cx="2090314" cy="2090314"/>
          </a:xfrm>
          <a:prstGeom prst="flowChartConnector">
            <a:avLst/>
          </a:prstGeom>
          <a:solidFill>
            <a:srgbClr val="27638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137" name="object 13">
            <a:extLst>
              <a:ext uri="{FF2B5EF4-FFF2-40B4-BE49-F238E27FC236}">
                <a16:creationId xmlns:a16="http://schemas.microsoft.com/office/drawing/2014/main" id="{16E1F3D2-CAB4-6400-82E0-220028EAD4D4}"/>
              </a:ext>
            </a:extLst>
          </p:cNvPr>
          <p:cNvSpPr/>
          <p:nvPr/>
        </p:nvSpPr>
        <p:spPr>
          <a:xfrm flipH="1">
            <a:off x="1524000" y="2937672"/>
            <a:ext cx="84186" cy="914400"/>
          </a:xfrm>
          <a:custGeom>
            <a:avLst/>
            <a:gdLst/>
            <a:ahLst/>
            <a:cxnLst/>
            <a:rect l="l" t="t" r="r" b="b"/>
            <a:pathLst>
              <a:path h="626744">
                <a:moveTo>
                  <a:pt x="0" y="0"/>
                </a:moveTo>
                <a:lnTo>
                  <a:pt x="0" y="626325"/>
                </a:lnTo>
              </a:path>
            </a:pathLst>
          </a:custGeom>
          <a:ln w="1319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Medium" panose="02000603030000020004" pitchFamily="2" charset="0"/>
            </a:endParaRPr>
          </a:p>
        </p:txBody>
      </p:sp>
      <p:sp>
        <p:nvSpPr>
          <p:cNvPr id="138" name="object 12">
            <a:extLst>
              <a:ext uri="{FF2B5EF4-FFF2-40B4-BE49-F238E27FC236}">
                <a16:creationId xmlns:a16="http://schemas.microsoft.com/office/drawing/2014/main" id="{59252871-D998-9BC4-F46C-A5DBA95599EA}"/>
              </a:ext>
            </a:extLst>
          </p:cNvPr>
          <p:cNvSpPr txBox="1"/>
          <p:nvPr/>
        </p:nvSpPr>
        <p:spPr>
          <a:xfrm>
            <a:off x="4821232" y="2065349"/>
            <a:ext cx="185579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Gotham Medium"/>
              </a:rPr>
              <a:t>Country </a:t>
            </a:r>
          </a:p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Gotham Medium"/>
              </a:rPr>
              <a:t>listeners spend </a:t>
            </a:r>
          </a:p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anose="02000603030000020004" pitchFamily="2" charset="0"/>
                <a:cs typeface="Gotham Medium"/>
              </a:rPr>
              <a:t>4 hours </a:t>
            </a:r>
          </a:p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anose="02000603030000020004" pitchFamily="2" charset="0"/>
                <a:cs typeface="Gotham Medium"/>
              </a:rPr>
              <a:t>and </a:t>
            </a:r>
          </a:p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anose="02000603030000020004" pitchFamily="2" charset="0"/>
                <a:cs typeface="Gotham Medium"/>
              </a:rPr>
              <a:t>49 minutes </a:t>
            </a:r>
          </a:p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Gotham Medium"/>
              </a:rPr>
              <a:t>a day with </a:t>
            </a:r>
          </a:p>
          <a:p>
            <a:pPr marL="12700" marR="0" lvl="0" indent="0" algn="ctr" defTabSz="4572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Gotham Medium"/>
              </a:rPr>
              <a:t>music!*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D669E1-B8F1-A582-61D2-BBB537756341}"/>
              </a:ext>
            </a:extLst>
          </p:cNvPr>
          <p:cNvSpPr/>
          <p:nvPr/>
        </p:nvSpPr>
        <p:spPr>
          <a:xfrm flipH="1">
            <a:off x="328506" y="913566"/>
            <a:ext cx="6135127" cy="430226"/>
          </a:xfrm>
          <a:prstGeom prst="roundRect">
            <a:avLst>
              <a:gd name="adj" fmla="val 50000"/>
            </a:avLst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latin typeface="Gotham Medium" panose="02000603030000020004" pitchFamily="2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2346DF4D-067F-A042-717F-4D36AD4862A2}"/>
              </a:ext>
            </a:extLst>
          </p:cNvPr>
          <p:cNvSpPr txBox="1"/>
          <p:nvPr/>
        </p:nvSpPr>
        <p:spPr>
          <a:xfrm>
            <a:off x="544480" y="972954"/>
            <a:ext cx="57617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Medium" panose="02000603030000020004" pitchFamily="2" charset="0"/>
              </a:rPr>
              <a:t>Country radio delivers a key demographic.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68D137-3201-A48C-6AD9-055D630DE1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5969"/>
            <a:ext cx="1531860" cy="953231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06A09FA-6C25-A0A5-9CDB-953C642DD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465749"/>
              </p:ext>
            </p:extLst>
          </p:nvPr>
        </p:nvGraphicFramePr>
        <p:xfrm>
          <a:off x="322151" y="1786902"/>
          <a:ext cx="541546" cy="5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14CA306-48BB-5D02-57A2-6D94AE74F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42863"/>
              </p:ext>
            </p:extLst>
          </p:nvPr>
        </p:nvGraphicFramePr>
        <p:xfrm>
          <a:off x="2706776" y="1799745"/>
          <a:ext cx="541546" cy="5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835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4650-CD90-167E-8DDA-A5D0D7BA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EC4A8C8-0730-F926-ED08-687A74E111ED}"/>
              </a:ext>
            </a:extLst>
          </p:cNvPr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solidFill>
            <a:srgbClr val="502F1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Byrne Digital?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3CCCDD-2839-6C08-A2AD-CF1E1906A485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A0B89-C579-B7A6-5E52-F719729628C6}"/>
              </a:ext>
            </a:extLst>
          </p:cNvPr>
          <p:cNvSpPr/>
          <p:nvPr/>
        </p:nvSpPr>
        <p:spPr>
          <a:xfrm>
            <a:off x="3765561" y="1370223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C249E-03E7-CEB3-C6B4-6D7FFE08985D}"/>
              </a:ext>
            </a:extLst>
          </p:cNvPr>
          <p:cNvSpPr/>
          <p:nvPr/>
        </p:nvSpPr>
        <p:spPr>
          <a:xfrm>
            <a:off x="9086343" y="1370223"/>
            <a:ext cx="57657" cy="1103636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37CD-B0D0-6164-5B9E-2BE4A716ACAD}"/>
              </a:ext>
            </a:extLst>
          </p:cNvPr>
          <p:cNvSpPr txBox="1"/>
          <p:nvPr/>
        </p:nvSpPr>
        <p:spPr>
          <a:xfrm>
            <a:off x="5684472" y="1479160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F542C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F542C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0B33-CEB0-A6F1-0109-C4A77E63C0BF}"/>
              </a:ext>
            </a:extLst>
          </p:cNvPr>
          <p:cNvSpPr txBox="1"/>
          <p:nvPr/>
        </p:nvSpPr>
        <p:spPr>
          <a:xfrm>
            <a:off x="5930103" y="1627730"/>
            <a:ext cx="225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First Targeting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A5553-3F0B-1693-E038-18225BF43068}"/>
              </a:ext>
            </a:extLst>
          </p:cNvPr>
          <p:cNvSpPr/>
          <p:nvPr/>
        </p:nvSpPr>
        <p:spPr>
          <a:xfrm>
            <a:off x="3765561" y="2604757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D6B3D-1ACE-4FF8-A3AB-04E3F66B2B28}"/>
              </a:ext>
            </a:extLst>
          </p:cNvPr>
          <p:cNvSpPr/>
          <p:nvPr/>
        </p:nvSpPr>
        <p:spPr>
          <a:xfrm>
            <a:off x="9086343" y="2604757"/>
            <a:ext cx="57657" cy="1103636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563B0-8618-3770-C7F8-C8284CC5EC00}"/>
              </a:ext>
            </a:extLst>
          </p:cNvPr>
          <p:cNvSpPr txBox="1"/>
          <p:nvPr/>
        </p:nvSpPr>
        <p:spPr>
          <a:xfrm>
            <a:off x="5684472" y="2713694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F542C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F542C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EC251-9026-1F30-D39B-ABEDF14DAFFE}"/>
              </a:ext>
            </a:extLst>
          </p:cNvPr>
          <p:cNvSpPr txBox="1"/>
          <p:nvPr/>
        </p:nvSpPr>
        <p:spPr>
          <a:xfrm>
            <a:off x="5930103" y="2862264"/>
            <a:ext cx="211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Premium Inventory Placement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53BB1-BAE1-C62A-9EB6-6766955354CA}"/>
              </a:ext>
            </a:extLst>
          </p:cNvPr>
          <p:cNvSpPr/>
          <p:nvPr/>
        </p:nvSpPr>
        <p:spPr>
          <a:xfrm>
            <a:off x="3765561" y="3839291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BC0D6-2452-FDBD-A098-17914F21A7B3}"/>
              </a:ext>
            </a:extLst>
          </p:cNvPr>
          <p:cNvSpPr/>
          <p:nvPr/>
        </p:nvSpPr>
        <p:spPr>
          <a:xfrm>
            <a:off x="9086343" y="3839291"/>
            <a:ext cx="57657" cy="1103636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1E7B9-D548-B9C5-9E24-1B433A631B88}"/>
              </a:ext>
            </a:extLst>
          </p:cNvPr>
          <p:cNvSpPr txBox="1"/>
          <p:nvPr/>
        </p:nvSpPr>
        <p:spPr>
          <a:xfrm>
            <a:off x="5684472" y="3948228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F542C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F542C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12000-990E-8C84-1E8E-7CCCBC24BB11}"/>
              </a:ext>
            </a:extLst>
          </p:cNvPr>
          <p:cNvSpPr txBox="1"/>
          <p:nvPr/>
        </p:nvSpPr>
        <p:spPr>
          <a:xfrm>
            <a:off x="5930104" y="4096798"/>
            <a:ext cx="211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Experienced Hands-On 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664B8-ABA2-56F7-0FA8-56514409ADB7}"/>
              </a:ext>
            </a:extLst>
          </p:cNvPr>
          <p:cNvSpPr/>
          <p:nvPr/>
        </p:nvSpPr>
        <p:spPr>
          <a:xfrm>
            <a:off x="3765561" y="5073826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CD79-2CA0-45D5-6194-F478842FD6AD}"/>
              </a:ext>
            </a:extLst>
          </p:cNvPr>
          <p:cNvSpPr/>
          <p:nvPr/>
        </p:nvSpPr>
        <p:spPr>
          <a:xfrm>
            <a:off x="9086343" y="5073826"/>
            <a:ext cx="57657" cy="1103636"/>
          </a:xfrm>
          <a:prstGeom prst="rect">
            <a:avLst/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9CE815-B23C-AEE9-0889-FD46E71C2B10}"/>
              </a:ext>
            </a:extLst>
          </p:cNvPr>
          <p:cNvSpPr txBox="1"/>
          <p:nvPr/>
        </p:nvSpPr>
        <p:spPr>
          <a:xfrm>
            <a:off x="5684472" y="5182763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F542C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F542C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D8F9A-6431-940A-D7A7-1A9FCBBFC293}"/>
              </a:ext>
            </a:extLst>
          </p:cNvPr>
          <p:cNvSpPr txBox="1"/>
          <p:nvPr/>
        </p:nvSpPr>
        <p:spPr>
          <a:xfrm>
            <a:off x="5930104" y="5331333"/>
            <a:ext cx="2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Performance-Driven Measurable Results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95AABC-EA58-0519-4B6B-29715A8FCB0E}"/>
              </a:ext>
            </a:extLst>
          </p:cNvPr>
          <p:cNvSpPr/>
          <p:nvPr/>
        </p:nvSpPr>
        <p:spPr>
          <a:xfrm>
            <a:off x="334780" y="1033801"/>
            <a:ext cx="5418036" cy="5418034"/>
          </a:xfrm>
          <a:prstGeom prst="ellipse">
            <a:avLst/>
          </a:prstGeom>
          <a:solidFill>
            <a:sysClr val="window" lastClr="FFFFFF">
              <a:alpha val="88000"/>
            </a:sys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7EE6F-2139-DED1-CCB3-815407385655}"/>
              </a:ext>
            </a:extLst>
          </p:cNvPr>
          <p:cNvSpPr/>
          <p:nvPr/>
        </p:nvSpPr>
        <p:spPr>
          <a:xfrm>
            <a:off x="1462478" y="2159829"/>
            <a:ext cx="3162638" cy="3162636"/>
          </a:xfrm>
          <a:prstGeom prst="ellipse">
            <a:avLst/>
          </a:prstGeom>
          <a:gradFill>
            <a:gsLst>
              <a:gs pos="33000">
                <a:srgbClr val="8F542C"/>
              </a:gs>
              <a:gs pos="100000">
                <a:srgbClr val="372011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E9C54-65AD-8DB1-810F-4316422E059C}"/>
              </a:ext>
            </a:extLst>
          </p:cNvPr>
          <p:cNvSpPr/>
          <p:nvPr/>
        </p:nvSpPr>
        <p:spPr>
          <a:xfrm>
            <a:off x="2322033" y="3018962"/>
            <a:ext cx="1443528" cy="1443524"/>
          </a:xfrm>
          <a:prstGeom prst="ellipse">
            <a:avLst/>
          </a:prstGeom>
          <a:solidFill>
            <a:srgbClr val="2E6C88">
              <a:alpha val="97000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76008D9-EC71-A9E8-4DBC-4E5BDA737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420" y="1621292"/>
            <a:ext cx="584758" cy="5847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29222AF-635B-37F3-BA9B-7799C891C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420" y="2824338"/>
            <a:ext cx="584758" cy="58475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5F62F44-EB4A-24D6-7870-DEDC3DA9B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3420" y="4124502"/>
            <a:ext cx="584758" cy="58475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1B78768-2EC5-AC5A-3E4D-BA20D6C49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3420" y="5331341"/>
            <a:ext cx="584758" cy="58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7A36E5-0DC2-7E81-AAB2-630BDF03A442}"/>
              </a:ext>
            </a:extLst>
          </p:cNvPr>
          <p:cNvSpPr txBox="1"/>
          <p:nvPr/>
        </p:nvSpPr>
        <p:spPr>
          <a:xfrm>
            <a:off x="359178" y="1233544"/>
            <a:ext cx="5418036" cy="54180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DRIVEN SOLUTIONS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E37DC-46CA-3CCA-A902-584F1A986263}"/>
              </a:ext>
            </a:extLst>
          </p:cNvPr>
          <p:cNvSpPr txBox="1"/>
          <p:nvPr/>
        </p:nvSpPr>
        <p:spPr>
          <a:xfrm>
            <a:off x="1690815" y="2346578"/>
            <a:ext cx="2769720" cy="280945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 PLATFORM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E70783-EA1E-4ACA-4350-E4E262745C6A}"/>
              </a:ext>
            </a:extLst>
          </p:cNvPr>
          <p:cNvSpPr txBox="1"/>
          <p:nvPr/>
        </p:nvSpPr>
        <p:spPr>
          <a:xfrm>
            <a:off x="2499597" y="3160804"/>
            <a:ext cx="1137196" cy="11452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UNSTRUCTURED, ELEMENTAL DATA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E0320-C9B0-98D2-8495-7D866BD277A1}"/>
              </a:ext>
            </a:extLst>
          </p:cNvPr>
          <p:cNvSpPr/>
          <p:nvPr/>
        </p:nvSpPr>
        <p:spPr>
          <a:xfrm>
            <a:off x="2594202" y="1815174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C44EEB-0960-9574-A3A4-8748BC8B4310}"/>
              </a:ext>
            </a:extLst>
          </p:cNvPr>
          <p:cNvSpPr/>
          <p:nvPr/>
        </p:nvSpPr>
        <p:spPr>
          <a:xfrm>
            <a:off x="3602424" y="1976094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E994D4-7AC3-F15A-1E8C-803260A1C40A}"/>
              </a:ext>
            </a:extLst>
          </p:cNvPr>
          <p:cNvSpPr/>
          <p:nvPr/>
        </p:nvSpPr>
        <p:spPr>
          <a:xfrm>
            <a:off x="4272462" y="2459981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3D8724-72FF-130D-974D-6B4430B45299}"/>
              </a:ext>
            </a:extLst>
          </p:cNvPr>
          <p:cNvSpPr/>
          <p:nvPr/>
        </p:nvSpPr>
        <p:spPr>
          <a:xfrm>
            <a:off x="4783430" y="3169231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7335F-2447-2D29-0DE0-9B8CDE6296F6}"/>
              </a:ext>
            </a:extLst>
          </p:cNvPr>
          <p:cNvSpPr/>
          <p:nvPr/>
        </p:nvSpPr>
        <p:spPr>
          <a:xfrm>
            <a:off x="4796024" y="3925291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4A4D96-01E8-82C3-15C5-3C3A0CA88222}"/>
              </a:ext>
            </a:extLst>
          </p:cNvPr>
          <p:cNvSpPr/>
          <p:nvPr/>
        </p:nvSpPr>
        <p:spPr>
          <a:xfrm>
            <a:off x="4719518" y="4593959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B045D8-BC7D-A149-9F86-8F2867EFC638}"/>
              </a:ext>
            </a:extLst>
          </p:cNvPr>
          <p:cNvSpPr/>
          <p:nvPr/>
        </p:nvSpPr>
        <p:spPr>
          <a:xfrm>
            <a:off x="4322282" y="5192203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Look-a-like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9F5C6-3228-ECEA-FBEB-E0BB579BA16F}"/>
              </a:ext>
            </a:extLst>
          </p:cNvPr>
          <p:cNvSpPr/>
          <p:nvPr/>
        </p:nvSpPr>
        <p:spPr>
          <a:xfrm>
            <a:off x="3726278" y="5669128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22CA96-7F48-F2DA-06CD-53FDC59494E0}"/>
              </a:ext>
            </a:extLst>
          </p:cNvPr>
          <p:cNvSpPr/>
          <p:nvPr/>
        </p:nvSpPr>
        <p:spPr>
          <a:xfrm>
            <a:off x="3075675" y="6107135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2DD2D9-22D0-4B2E-CD1D-0A3181A61ADA}"/>
              </a:ext>
            </a:extLst>
          </p:cNvPr>
          <p:cNvSpPr/>
          <p:nvPr/>
        </p:nvSpPr>
        <p:spPr>
          <a:xfrm>
            <a:off x="2259719" y="6126145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2DECE9-25F9-2AE7-589C-7E5B1B3AA772}"/>
              </a:ext>
            </a:extLst>
          </p:cNvPr>
          <p:cNvSpPr/>
          <p:nvPr/>
        </p:nvSpPr>
        <p:spPr>
          <a:xfrm>
            <a:off x="653646" y="4562298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240F21-459E-1C08-6460-4CABF4DCCC6E}"/>
              </a:ext>
            </a:extLst>
          </p:cNvPr>
          <p:cNvSpPr/>
          <p:nvPr/>
        </p:nvSpPr>
        <p:spPr>
          <a:xfrm>
            <a:off x="1613828" y="5793353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OTT/CTV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638B59-8FA7-7DD4-2FB5-848C7F4ABA91}"/>
              </a:ext>
            </a:extLst>
          </p:cNvPr>
          <p:cNvSpPr/>
          <p:nvPr/>
        </p:nvSpPr>
        <p:spPr>
          <a:xfrm>
            <a:off x="803966" y="5238533"/>
            <a:ext cx="123921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351F27-3574-3B1E-3FDE-D7982084C5F7}"/>
              </a:ext>
            </a:extLst>
          </p:cNvPr>
          <p:cNvSpPr/>
          <p:nvPr/>
        </p:nvSpPr>
        <p:spPr>
          <a:xfrm>
            <a:off x="380079" y="3729429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Targeting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7B2FA8-A491-F295-2168-09A11582C780}"/>
              </a:ext>
            </a:extLst>
          </p:cNvPr>
          <p:cNvSpPr/>
          <p:nvPr/>
        </p:nvSpPr>
        <p:spPr>
          <a:xfrm>
            <a:off x="541381" y="3140898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9A1F85-E92E-A372-5959-46C5AC07776F}"/>
              </a:ext>
            </a:extLst>
          </p:cNvPr>
          <p:cNvSpPr/>
          <p:nvPr/>
        </p:nvSpPr>
        <p:spPr>
          <a:xfrm>
            <a:off x="941835" y="2467350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Addressable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200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347AB8-1F8A-563F-E436-BFB6D56E85BE}"/>
              </a:ext>
            </a:extLst>
          </p:cNvPr>
          <p:cNvSpPr/>
          <p:nvPr/>
        </p:nvSpPr>
        <p:spPr>
          <a:xfrm>
            <a:off x="2043183" y="2811069"/>
            <a:ext cx="202420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Management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300E00-59DF-B857-8CCB-5FFED223948D}"/>
              </a:ext>
            </a:extLst>
          </p:cNvPr>
          <p:cNvSpPr/>
          <p:nvPr/>
        </p:nvSpPr>
        <p:spPr>
          <a:xfrm>
            <a:off x="3521067" y="3886556"/>
            <a:ext cx="124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Analytics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A4BA76-DE59-D55E-F2DD-32095E755FF5}"/>
              </a:ext>
            </a:extLst>
          </p:cNvPr>
          <p:cNvSpPr/>
          <p:nvPr/>
        </p:nvSpPr>
        <p:spPr>
          <a:xfrm>
            <a:off x="2036391" y="4983791"/>
            <a:ext cx="202420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Rail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6B514D-5AFB-8092-3CCD-81BB2DEB6138}"/>
              </a:ext>
            </a:extLst>
          </p:cNvPr>
          <p:cNvSpPr/>
          <p:nvPr/>
        </p:nvSpPr>
        <p:spPr>
          <a:xfrm>
            <a:off x="951333" y="3836008"/>
            <a:ext cx="20242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Expansion,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584612CE-F10E-EDAB-92D2-5629593414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036" y="2093146"/>
            <a:ext cx="341599" cy="3415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5BB5686-F19A-9B10-AC33-B0A20420D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3871" y="1607290"/>
            <a:ext cx="341599" cy="34159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01E1A45C-DDA1-53D1-E7CD-8F3AF7455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960" y="4181183"/>
            <a:ext cx="341599" cy="34159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A4B61434-C80B-F0CE-0AEC-5F0C8F224B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280" y="3413969"/>
            <a:ext cx="341599" cy="34159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67462CD7-AAAA-C801-4EC3-78F78E48DC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7224" y="3560120"/>
            <a:ext cx="341599" cy="34159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1E921A4-8CD8-3CB6-B827-1883F49501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5800" y="2804726"/>
            <a:ext cx="341599" cy="34159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1295CE3-BBA6-380A-8861-6A432E2C22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94110" y="5322172"/>
            <a:ext cx="341599" cy="341599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67780CD-70AA-316B-4E5A-D0F5929AF9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33663" y="2082574"/>
            <a:ext cx="341599" cy="34159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69233DA-71E6-4741-902D-08ECA84CA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45259" y="5693227"/>
            <a:ext cx="341599" cy="34159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208B265-42B1-9E08-BE08-2DCE4E2253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57493" y="1455035"/>
            <a:ext cx="341599" cy="34159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2666E9D-C797-A6C7-EE77-9C3E4827FC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76101" y="2818069"/>
            <a:ext cx="341599" cy="34159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73AD30D-DB2C-8646-E94F-F1538D7DAA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91365" y="4892407"/>
            <a:ext cx="341599" cy="34159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FDB8548-DB9C-87D4-FC0D-7AD64C5B51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56017" y="5427295"/>
            <a:ext cx="341599" cy="341599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88567F6F-D6B6-4DD6-C2DD-11C257F98555}"/>
              </a:ext>
            </a:extLst>
          </p:cNvPr>
          <p:cNvGrpSpPr/>
          <p:nvPr/>
        </p:nvGrpSpPr>
        <p:grpSpPr>
          <a:xfrm>
            <a:off x="1568032" y="1610298"/>
            <a:ext cx="1026170" cy="606836"/>
            <a:chOff x="1128912" y="1713806"/>
            <a:chExt cx="1026170" cy="6068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38C9A-EAF5-FDAE-C9E6-1DCDCE850872}"/>
                </a:ext>
              </a:extLst>
            </p:cNvPr>
            <p:cNvSpPr/>
            <p:nvPr/>
          </p:nvSpPr>
          <p:spPr>
            <a:xfrm>
              <a:off x="1128912" y="2023125"/>
              <a:ext cx="1026170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2000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Programmatic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2000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4A0695AA-B351-C103-82A6-EAFFFC4D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471198" y="1713806"/>
              <a:ext cx="341599" cy="341599"/>
            </a:xfrm>
            <a:prstGeom prst="rect">
              <a:avLst/>
            </a:prstGeom>
          </p:spPr>
        </p:pic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3FA9BEB1-5612-A3E9-0655-3BEC3834FF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20919" y="5686169"/>
            <a:ext cx="341599" cy="34159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0E80E73-35B2-06B7-C578-E7931242847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89437" y="4847475"/>
            <a:ext cx="341599" cy="341599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DE555391-54F8-019D-933F-B138B57BD8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63589" y="4211511"/>
            <a:ext cx="341599" cy="34159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A751E278-A859-B334-C3EF-D9437D7B23E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857577" y="2478890"/>
            <a:ext cx="316256" cy="316256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508D3695-545E-FEDD-D36F-0ED223CFBCE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982820" y="3522852"/>
            <a:ext cx="316256" cy="31625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6F89FEE-E30F-1385-1339-79FCDBDE5C2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890367" y="4635602"/>
            <a:ext cx="316256" cy="316256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F2657C3C-CCC0-BCA8-C140-16B6C834454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01719" y="3486982"/>
            <a:ext cx="316256" cy="3162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CB7F8D7-5FB0-FC1B-650C-8C90E918E6E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171015" y="152400"/>
            <a:ext cx="1742038" cy="11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83C8FD-E48D-4276-126A-2B9081E49879}"/>
              </a:ext>
            </a:extLst>
          </p:cNvPr>
          <p:cNvSpPr/>
          <p:nvPr/>
        </p:nvSpPr>
        <p:spPr>
          <a:xfrm>
            <a:off x="228282" y="2757276"/>
            <a:ext cx="4418455" cy="7457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5F26026-610D-BFE2-A4CE-CBE2C7062190}"/>
              </a:ext>
            </a:extLst>
          </p:cNvPr>
          <p:cNvSpPr/>
          <p:nvPr/>
        </p:nvSpPr>
        <p:spPr>
          <a:xfrm>
            <a:off x="228282" y="3993476"/>
            <a:ext cx="4418455" cy="7457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64A41B-8983-3EE4-4205-9FF1965C67C8}"/>
              </a:ext>
            </a:extLst>
          </p:cNvPr>
          <p:cNvSpPr/>
          <p:nvPr/>
        </p:nvSpPr>
        <p:spPr>
          <a:xfrm>
            <a:off x="228282" y="5229677"/>
            <a:ext cx="4418455" cy="7457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BD7D0B7-AA89-384A-2EDA-E77A3315D43C}"/>
              </a:ext>
            </a:extLst>
          </p:cNvPr>
          <p:cNvSpPr/>
          <p:nvPr/>
        </p:nvSpPr>
        <p:spPr>
          <a:xfrm flipH="1">
            <a:off x="228283" y="1836569"/>
            <a:ext cx="4814597" cy="430226"/>
          </a:xfrm>
          <a:prstGeom prst="roundRect">
            <a:avLst>
              <a:gd name="adj" fmla="val 50000"/>
            </a:avLst>
          </a:prstGeom>
          <a:solidFill>
            <a:srgbClr val="8F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latin typeface="+mj-lt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E4A9F0B-D75F-42A6-2C2D-A5619B84D583}"/>
              </a:ext>
            </a:extLst>
          </p:cNvPr>
          <p:cNvSpPr/>
          <p:nvPr/>
        </p:nvSpPr>
        <p:spPr>
          <a:xfrm>
            <a:off x="4738510" y="1835666"/>
            <a:ext cx="4158148" cy="41397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F741FE-0E02-37AB-3B02-5BE68118CC0F}"/>
              </a:ext>
            </a:extLst>
          </p:cNvPr>
          <p:cNvSpPr txBox="1"/>
          <p:nvPr/>
        </p:nvSpPr>
        <p:spPr>
          <a:xfrm>
            <a:off x="329221" y="1848365"/>
            <a:ext cx="34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>
                <a:solidFill>
                  <a:schemeClr val="bg1"/>
                </a:solidFill>
                <a:latin typeface="+mj-lt"/>
              </a:rPr>
              <a:t>Maverick 102.3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404B26-8B50-D016-1A72-46201A054BD6}"/>
              </a:ext>
            </a:extLst>
          </p:cNvPr>
          <p:cNvGrpSpPr/>
          <p:nvPr/>
        </p:nvGrpSpPr>
        <p:grpSpPr>
          <a:xfrm>
            <a:off x="421930" y="3043371"/>
            <a:ext cx="173528" cy="173528"/>
            <a:chOff x="918087" y="2539686"/>
            <a:chExt cx="365963" cy="36596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E2681A-F784-0D47-BDB3-CAEE1EE87255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8F542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DFA0931-8D68-3E10-84B3-D94BE8554EF7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265EF2D-22C0-A572-4F68-B725C87CA7A0}"/>
              </a:ext>
            </a:extLst>
          </p:cNvPr>
          <p:cNvSpPr txBox="1"/>
          <p:nvPr/>
        </p:nvSpPr>
        <p:spPr>
          <a:xfrm>
            <a:off x="789107" y="2899303"/>
            <a:ext cx="3695700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200" dirty="0"/>
              <a:t>Voice Of The Roanoke Valley with </a:t>
            </a:r>
          </a:p>
          <a:p>
            <a:r>
              <a:rPr lang="en-US" sz="1200" dirty="0"/>
              <a:t>The Maverick Morning Talk Show with Allen Garrett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CE22812-54B9-0816-59F4-FAB646B47329}"/>
              </a:ext>
            </a:extLst>
          </p:cNvPr>
          <p:cNvGrpSpPr/>
          <p:nvPr/>
        </p:nvGrpSpPr>
        <p:grpSpPr>
          <a:xfrm>
            <a:off x="421930" y="5515772"/>
            <a:ext cx="173528" cy="173528"/>
            <a:chOff x="918087" y="2539686"/>
            <a:chExt cx="365963" cy="36596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AFC2DC-3F33-05E8-2010-55AE2F79555F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8F542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9A1DD05-F9CD-62B6-2694-5B10417D52F3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712A11C-74EC-5E63-6E9E-FC19D3FE6A04}"/>
              </a:ext>
            </a:extLst>
          </p:cNvPr>
          <p:cNvSpPr txBox="1"/>
          <p:nvPr/>
        </p:nvSpPr>
        <p:spPr>
          <a:xfrm>
            <a:off x="789106" y="4227836"/>
            <a:ext cx="3695700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200" dirty="0"/>
              <a:t>Roanoke Rapids High School Sports LIVE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B13175-9561-808E-5513-AF415050B088}"/>
              </a:ext>
            </a:extLst>
          </p:cNvPr>
          <p:cNvSpPr txBox="1"/>
          <p:nvPr/>
        </p:nvSpPr>
        <p:spPr>
          <a:xfrm>
            <a:off x="789106" y="5464037"/>
            <a:ext cx="3695700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200" dirty="0"/>
              <a:t>Commitment to community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A4E85B-968F-7477-AEF4-7180D8C59EEA}"/>
              </a:ext>
            </a:extLst>
          </p:cNvPr>
          <p:cNvGrpSpPr/>
          <p:nvPr/>
        </p:nvGrpSpPr>
        <p:grpSpPr>
          <a:xfrm>
            <a:off x="421930" y="4279571"/>
            <a:ext cx="173528" cy="173528"/>
            <a:chOff x="918087" y="2539686"/>
            <a:chExt cx="365963" cy="36596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F80D11B-056D-6077-5C18-A34A777144CA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8F542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C46E78F-7D4A-45C7-297C-15EB5F4F6947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FD9724-4B8B-0DDB-2640-026CCD7B3A7C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E9115-C7BB-F5FE-AB96-012B90664D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5969"/>
            <a:ext cx="1531860" cy="953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D300-8D12-0595-38A9-C475D20C57A0}"/>
              </a:ext>
            </a:extLst>
          </p:cNvPr>
          <p:cNvSpPr txBox="1"/>
          <p:nvPr/>
        </p:nvSpPr>
        <p:spPr>
          <a:xfrm>
            <a:off x="589051" y="480536"/>
            <a:ext cx="10812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WPTM-Maverick 102.3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</a:rPr>
              <a:t>The Roanoke Valley’s Country Station</a:t>
            </a:r>
          </a:p>
        </p:txBody>
      </p:sp>
      <p:pic>
        <p:nvPicPr>
          <p:cNvPr id="40" name="Picture 39" descr="A map of a green area with red and blue circles&#10;&#10;Description automatically generated">
            <a:extLst>
              <a:ext uri="{FF2B5EF4-FFF2-40B4-BE49-F238E27FC236}">
                <a16:creationId xmlns:a16="http://schemas.microsoft.com/office/drawing/2014/main" id="{103CE768-BE1D-F9EC-3546-A57A28521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83" y="1917238"/>
            <a:ext cx="3974603" cy="3976586"/>
          </a:xfrm>
          <a:prstGeom prst="rect">
            <a:avLst/>
          </a:prstGeom>
          <a:ln>
            <a:noFill/>
          </a:ln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534A7B7-A55D-F513-15C3-3ED11E550FCF}"/>
              </a:ext>
            </a:extLst>
          </p:cNvPr>
          <p:cNvGrpSpPr/>
          <p:nvPr/>
        </p:nvGrpSpPr>
        <p:grpSpPr>
          <a:xfrm>
            <a:off x="240982" y="651003"/>
            <a:ext cx="193664" cy="193664"/>
            <a:chOff x="5578277" y="2257871"/>
            <a:chExt cx="353961" cy="353961"/>
          </a:xfrm>
          <a:effectLst/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BD868F79-0487-4F10-7C25-C92217D08CA2}"/>
                </a:ext>
              </a:extLst>
            </p:cNvPr>
            <p:cNvSpPr/>
            <p:nvPr/>
          </p:nvSpPr>
          <p:spPr>
            <a:xfrm>
              <a:off x="5578277" y="2257871"/>
              <a:ext cx="353961" cy="353961"/>
            </a:xfrm>
            <a:prstGeom prst="roundRect">
              <a:avLst>
                <a:gd name="adj" fmla="val 13079"/>
              </a:avLst>
            </a:prstGeom>
            <a:solidFill>
              <a:srgbClr val="8F542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Freeform 4549">
              <a:extLst>
                <a:ext uri="{FF2B5EF4-FFF2-40B4-BE49-F238E27FC236}">
                  <a16:creationId xmlns:a16="http://schemas.microsoft.com/office/drawing/2014/main" id="{2FCAE104-D9DD-09A6-5DF7-E247FF9C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73" y="2371917"/>
              <a:ext cx="64569" cy="125868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893894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2</TotalTime>
  <Words>458</Words>
  <Application>Microsoft Office PowerPoint</Application>
  <PresentationFormat>On-screen Show (4:3)</PresentationFormat>
  <Paragraphs>136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Gotham Black</vt:lpstr>
      <vt:lpstr>Gotham Light</vt:lpstr>
      <vt:lpstr>Gotham Medium</vt:lpstr>
      <vt:lpstr>Urban Photo Album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Jovana Markovic</dc:creator>
  <cp:lastModifiedBy>Barry Brown</cp:lastModifiedBy>
  <cp:revision>4</cp:revision>
  <dcterms:created xsi:type="dcterms:W3CDTF">2016-09-20T02:49:21Z</dcterms:created>
  <dcterms:modified xsi:type="dcterms:W3CDTF">2025-06-20T19:00:22Z</dcterms:modified>
</cp:coreProperties>
</file>