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7" r:id="rId2"/>
    <p:sldMasterId id="2147483710" r:id="rId3"/>
    <p:sldMasterId id="2147483726" r:id="rId4"/>
  </p:sldMasterIdLst>
  <p:notesMasterIdLst>
    <p:notesMasterId r:id="rId9"/>
  </p:notesMasterIdLst>
  <p:handoutMasterIdLst>
    <p:handoutMasterId r:id="rId10"/>
  </p:handoutMasterIdLst>
  <p:sldIdLst>
    <p:sldId id="33431" r:id="rId5"/>
    <p:sldId id="256" r:id="rId6"/>
    <p:sldId id="33427" r:id="rId7"/>
    <p:sldId id="235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91F"/>
    <a:srgbClr val="ED981A"/>
    <a:srgbClr val="34567A"/>
    <a:srgbClr val="20B6DB"/>
    <a:srgbClr val="D0E3F1"/>
    <a:srgbClr val="126BA7"/>
    <a:srgbClr val="E89910"/>
    <a:srgbClr val="E79912"/>
    <a:srgbClr val="EE981A"/>
    <a:srgbClr val="EC9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95068" autoAdjust="0"/>
  </p:normalViewPr>
  <p:slideViewPr>
    <p:cSldViewPr>
      <p:cViewPr varScale="1">
        <p:scale>
          <a:sx n="61" d="100"/>
          <a:sy n="61" d="100"/>
        </p:scale>
        <p:origin x="885" y="261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8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A9629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3BD3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B4-4E99-B8FD-AEA19FD452DB}"/>
              </c:ext>
            </c:extLst>
          </c:dPt>
          <c:dPt>
            <c:idx val="1"/>
            <c:bubble3D val="0"/>
            <c:spPr>
              <a:solidFill>
                <a:srgbClr val="F3BD3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B4-4E99-B8FD-AEA19FD452DB}"/>
              </c:ext>
            </c:extLst>
          </c:dPt>
          <c:dPt>
            <c:idx val="2"/>
            <c:bubble3D val="0"/>
            <c:spPr>
              <a:solidFill>
                <a:srgbClr val="F3BD3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B4-4E99-B8FD-AEA19FD452DB}"/>
              </c:ext>
            </c:extLst>
          </c:dPt>
          <c:dPt>
            <c:idx val="3"/>
            <c:bubble3D val="0"/>
            <c:spPr>
              <a:solidFill>
                <a:srgbClr val="EA962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B4-4E99-B8FD-AEA19FD452DB}"/>
              </c:ext>
            </c:extLst>
          </c:dPt>
          <c:dPt>
            <c:idx val="4"/>
            <c:bubble3D val="0"/>
            <c:spPr>
              <a:solidFill>
                <a:srgbClr val="EA962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B4-4E99-B8FD-AEA19FD452DB}"/>
              </c:ext>
            </c:extLst>
          </c:dPt>
          <c:dPt>
            <c:idx val="5"/>
            <c:bubble3D val="0"/>
            <c:spPr>
              <a:solidFill>
                <a:srgbClr val="EA962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B4-4E99-B8FD-AEA19FD452DB}"/>
              </c:ext>
            </c:extLst>
          </c:dPt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0.06</c:v>
                </c:pt>
                <c:pt idx="1">
                  <c:v>0.09</c:v>
                </c:pt>
                <c:pt idx="2">
                  <c:v>0.13</c:v>
                </c:pt>
                <c:pt idx="3">
                  <c:v>0.18</c:v>
                </c:pt>
                <c:pt idx="4">
                  <c:v>0.27</c:v>
                </c:pt>
                <c:pt idx="5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B4-4E99-B8FD-AEA19FD45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rgbClr val="F6891F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0C-419E-BCDF-375D003E6FFC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0C-419E-BCDF-375D003E6FF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0C-419E-BCDF-375D003E6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20264967720969"/>
          <c:y val="4.3092028882476471E-2"/>
          <c:w val="0.69896397974645452"/>
          <c:h val="0.88783490876283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689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Gotham Bold" panose="020008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65+</c:v>
                </c:pt>
                <c:pt idx="1">
                  <c:v>55-64</c:v>
                </c:pt>
                <c:pt idx="2">
                  <c:v>45-54</c:v>
                </c:pt>
                <c:pt idx="3">
                  <c:v>35-44</c:v>
                </c:pt>
                <c:pt idx="4">
                  <c:v>25-34</c:v>
                </c:pt>
                <c:pt idx="5">
                  <c:v>18-24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0.27</c:v>
                </c:pt>
                <c:pt idx="1">
                  <c:v>0.24</c:v>
                </c:pt>
                <c:pt idx="2">
                  <c:v>0.2</c:v>
                </c:pt>
                <c:pt idx="3">
                  <c:v>0.12</c:v>
                </c:pt>
                <c:pt idx="4">
                  <c:v>0.11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D-4C8C-A814-76F8B08DF8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axId val="516254528"/>
        <c:axId val="516257408"/>
      </c:barChart>
      <c:catAx>
        <c:axId val="51625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F6891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Gotham Medium" panose="02000603030000020004" pitchFamily="2" charset="0"/>
                <a:ea typeface="+mn-ea"/>
                <a:cs typeface="+mn-cs"/>
              </a:defRPr>
            </a:pPr>
            <a:endParaRPr lang="en-US"/>
          </a:p>
        </c:txPr>
        <c:crossAx val="516257408"/>
        <c:crosses val="autoZero"/>
        <c:auto val="1"/>
        <c:lblAlgn val="ctr"/>
        <c:lblOffset val="100"/>
        <c:noMultiLvlLbl val="0"/>
      </c:catAx>
      <c:valAx>
        <c:axId val="5162574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625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rgbClr val="F6891F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0C-419E-BCDF-375D003E6FFC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0C-419E-BCDF-375D003E6FF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0C-419E-BCDF-375D003E6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rgbClr val="F6891F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0C-419E-BCDF-375D003E6FFC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0C-419E-BCDF-375D003E6FF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0C-419E-BCDF-375D003E6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11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2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obeStock_69905842.jpeg"/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B8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93A1C2F-8B62-4B6D-B51A-8CA5D39DBCC4}"/>
              </a:ext>
            </a:extLst>
          </p:cNvPr>
          <p:cNvSpPr/>
          <p:nvPr userDrawn="1"/>
        </p:nvSpPr>
        <p:spPr>
          <a:xfrm>
            <a:off x="0" y="0"/>
            <a:ext cx="5791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B8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EC9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EC9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EC9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1000"/>
            <a:ext cx="4038600" cy="505047"/>
          </a:xfrm>
          <a:solidFill>
            <a:srgbClr val="0F6CA7">
              <a:alpha val="46000"/>
            </a:srgbClr>
          </a:solidFill>
        </p:spPr>
        <p:txBody>
          <a:bodyPr>
            <a:normAutofit/>
          </a:bodyPr>
          <a:lstStyle>
            <a:lvl1pPr marL="640080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D9D0-5EEB-4A87-A8EF-B5D39BE332C1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A77E-37AD-428A-985B-1E55B7EB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7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96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77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9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B8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38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7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58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3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28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05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54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6B52-F24E-24A5-BF3E-B6A8775FF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70CB6-1E34-FC2E-85AC-3996DBE02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EDB9-F7AF-65D9-BF35-F07A22E2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FE5A-DEEF-486F-A6C2-29DBA7421084}" type="datetimeFigureOut">
              <a:rPr lang="sr-Latn-RS" smtClean="0"/>
              <a:t>20.6.2025.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04C6C-24F6-5227-1E93-E8D8AF06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7EC78-A517-5430-9044-C19E527A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28B2-5AE1-4F5F-A52B-D3F3A16C005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9B4DAF-C37F-82F7-A16F-E520EB4A7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688" y="714376"/>
            <a:ext cx="3378994" cy="5172075"/>
          </a:xfrm>
          <a:prstGeom prst="roundRect">
            <a:avLst>
              <a:gd name="adj" fmla="val 4616"/>
            </a:avLst>
          </a:prstGeo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4388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011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ysClr val="windowText" lastClr="000000"/>
                </a:solidFill>
              </a:defRPr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dirty="0"/>
              <a:t>Click icon to add picture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dirty="0"/>
              <a:t>Click icon to add picture</a:t>
            </a:r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dirty="0"/>
              <a:t>Click icon to add picture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B8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4179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652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840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7511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21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0300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B8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B8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short caption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B8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EC9813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0F6CA7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0F6CA7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EC9813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11" Type="http://schemas.openxmlformats.org/officeDocument/2006/relationships/image" Target="../media/image8.svg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7" r:id="rId4"/>
    <p:sldLayoutId id="2147483655" r:id="rId5"/>
    <p:sldLayoutId id="2147483679" r:id="rId6"/>
    <p:sldLayoutId id="2147483680" r:id="rId7"/>
    <p:sldLayoutId id="2147483667" r:id="rId8"/>
    <p:sldLayoutId id="2147483666" r:id="rId9"/>
    <p:sldLayoutId id="2147483664" r:id="rId10"/>
    <p:sldLayoutId id="2147483652" r:id="rId11"/>
    <p:sldLayoutId id="2147483660" r:id="rId12"/>
    <p:sldLayoutId id="2147483658" r:id="rId13"/>
    <p:sldLayoutId id="2147483654" r:id="rId14"/>
    <p:sldLayoutId id="2147483684" r:id="rId15"/>
    <p:sldLayoutId id="214748373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4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61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653F85D-35CC-9B87-5CFA-64F91AAB6D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1908" y="-1"/>
            <a:ext cx="9168808" cy="2454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752F67-C93F-9BAC-3786-E2FA7F92C9E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76" y="117374"/>
            <a:ext cx="1440476" cy="1440476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75A5D19-F6D3-F8FA-9F93-1CA6C8674DA7}"/>
              </a:ext>
            </a:extLst>
          </p:cNvPr>
          <p:cNvSpPr/>
          <p:nvPr/>
        </p:nvSpPr>
        <p:spPr>
          <a:xfrm>
            <a:off x="0" y="1641103"/>
            <a:ext cx="9144000" cy="333779"/>
          </a:xfrm>
          <a:custGeom>
            <a:avLst/>
            <a:gdLst>
              <a:gd name="connsiteX0" fmla="*/ 0 w 9144000"/>
              <a:gd name="connsiteY0" fmla="*/ 0 h 589433"/>
              <a:gd name="connsiteX1" fmla="*/ 9144000 w 9144000"/>
              <a:gd name="connsiteY1" fmla="*/ 0 h 589433"/>
              <a:gd name="connsiteX2" fmla="*/ 9144000 w 9144000"/>
              <a:gd name="connsiteY2" fmla="*/ 589434 h 589433"/>
              <a:gd name="connsiteX3" fmla="*/ 0 w 9144000"/>
              <a:gd name="connsiteY3" fmla="*/ 589434 h 5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89433">
                <a:moveTo>
                  <a:pt x="0" y="0"/>
                </a:moveTo>
                <a:lnTo>
                  <a:pt x="9144000" y="0"/>
                </a:lnTo>
                <a:lnTo>
                  <a:pt x="9144000" y="589434"/>
                </a:lnTo>
                <a:lnTo>
                  <a:pt x="0" y="589434"/>
                </a:lnTo>
                <a:close/>
              </a:path>
            </a:pathLst>
          </a:custGeom>
          <a:solidFill>
            <a:srgbClr val="0F6CA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r-Cyrl-R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C1A275B-D89E-DE29-CE59-8E316CD36616}"/>
              </a:ext>
            </a:extLst>
          </p:cNvPr>
          <p:cNvSpPr/>
          <p:nvPr/>
        </p:nvSpPr>
        <p:spPr>
          <a:xfrm>
            <a:off x="0" y="1975577"/>
            <a:ext cx="9144000" cy="879359"/>
          </a:xfrm>
          <a:custGeom>
            <a:avLst/>
            <a:gdLst>
              <a:gd name="connsiteX0" fmla="*/ 0 w 9144000"/>
              <a:gd name="connsiteY0" fmla="*/ 0 h 589433"/>
              <a:gd name="connsiteX1" fmla="*/ 9144000 w 9144000"/>
              <a:gd name="connsiteY1" fmla="*/ 0 h 589433"/>
              <a:gd name="connsiteX2" fmla="*/ 9144000 w 9144000"/>
              <a:gd name="connsiteY2" fmla="*/ 589434 h 589433"/>
              <a:gd name="connsiteX3" fmla="*/ 0 w 9144000"/>
              <a:gd name="connsiteY3" fmla="*/ 589434 h 5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89433">
                <a:moveTo>
                  <a:pt x="0" y="0"/>
                </a:moveTo>
                <a:lnTo>
                  <a:pt x="9144000" y="0"/>
                </a:lnTo>
                <a:lnTo>
                  <a:pt x="9144000" y="589434"/>
                </a:lnTo>
                <a:lnTo>
                  <a:pt x="0" y="589434"/>
                </a:lnTo>
                <a:close/>
              </a:path>
            </a:pathLst>
          </a:custGeom>
          <a:solidFill>
            <a:srgbClr val="EA962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r-Cyrl-RS"/>
          </a:p>
        </p:txBody>
      </p:sp>
      <p:sp>
        <p:nvSpPr>
          <p:cNvPr id="16" name="object 66">
            <a:extLst>
              <a:ext uri="{FF2B5EF4-FFF2-40B4-BE49-F238E27FC236}">
                <a16:creationId xmlns:a16="http://schemas.microsoft.com/office/drawing/2014/main" id="{45690B8C-511C-F79B-0304-A03539C7CA83}"/>
              </a:ext>
            </a:extLst>
          </p:cNvPr>
          <p:cNvSpPr txBox="1"/>
          <p:nvPr userDrawn="1"/>
        </p:nvSpPr>
        <p:spPr>
          <a:xfrm>
            <a:off x="3109795" y="1740779"/>
            <a:ext cx="781025" cy="13442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@1077TheLake</a:t>
            </a:r>
            <a:endParaRPr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ject 57">
            <a:extLst>
              <a:ext uri="{FF2B5EF4-FFF2-40B4-BE49-F238E27FC236}">
                <a16:creationId xmlns:a16="http://schemas.microsoft.com/office/drawing/2014/main" id="{60580B09-9E4E-5E88-08E1-3E94D802C8C7}"/>
              </a:ext>
            </a:extLst>
          </p:cNvPr>
          <p:cNvPicPr/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897765" y="1731209"/>
            <a:ext cx="153567" cy="153567"/>
          </a:xfrm>
          <a:prstGeom prst="rect">
            <a:avLst/>
          </a:prstGeom>
        </p:spPr>
      </p:pic>
      <p:sp>
        <p:nvSpPr>
          <p:cNvPr id="18" name="object 67">
            <a:extLst>
              <a:ext uri="{FF2B5EF4-FFF2-40B4-BE49-F238E27FC236}">
                <a16:creationId xmlns:a16="http://schemas.microsoft.com/office/drawing/2014/main" id="{BDE9004B-67C7-15D3-7BAA-4F5CA5241F78}"/>
              </a:ext>
            </a:extLst>
          </p:cNvPr>
          <p:cNvSpPr txBox="1"/>
          <p:nvPr userDrawn="1"/>
        </p:nvSpPr>
        <p:spPr>
          <a:xfrm>
            <a:off x="1843081" y="1740779"/>
            <a:ext cx="713520" cy="13442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sr-Cyrl-R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(252) 536-3115</a:t>
            </a:r>
            <a:endParaRPr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ject 58">
            <a:extLst>
              <a:ext uri="{FF2B5EF4-FFF2-40B4-BE49-F238E27FC236}">
                <a16:creationId xmlns:a16="http://schemas.microsoft.com/office/drawing/2014/main" id="{D01969DD-CDA0-0DAF-F26A-CB090C7203DC}"/>
              </a:ext>
            </a:extLst>
          </p:cNvPr>
          <p:cNvPicPr/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671684" y="1719635"/>
            <a:ext cx="120910" cy="176715"/>
          </a:xfrm>
          <a:prstGeom prst="rect">
            <a:avLst/>
          </a:prstGeom>
        </p:spPr>
      </p:pic>
      <p:sp>
        <p:nvSpPr>
          <p:cNvPr id="14" name="object 65">
            <a:extLst>
              <a:ext uri="{FF2B5EF4-FFF2-40B4-BE49-F238E27FC236}">
                <a16:creationId xmlns:a16="http://schemas.microsoft.com/office/drawing/2014/main" id="{336ED979-DD0C-A5C4-30B4-18FA3C70ED24}"/>
              </a:ext>
            </a:extLst>
          </p:cNvPr>
          <p:cNvSpPr txBox="1"/>
          <p:nvPr userDrawn="1"/>
        </p:nvSpPr>
        <p:spPr>
          <a:xfrm>
            <a:off x="449195" y="1740779"/>
            <a:ext cx="969864" cy="13442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1077LakeFM.com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ject 60">
            <a:extLst>
              <a:ext uri="{FF2B5EF4-FFF2-40B4-BE49-F238E27FC236}">
                <a16:creationId xmlns:a16="http://schemas.microsoft.com/office/drawing/2014/main" id="{8021533C-16DF-CE5B-89ED-0824E855BDD0}"/>
              </a:ext>
            </a:extLst>
          </p:cNvPr>
          <p:cNvPicPr/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39979" y="1731544"/>
            <a:ext cx="152897" cy="15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4.jp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svg"/><Relationship Id="rId21" Type="http://schemas.openxmlformats.org/officeDocument/2006/relationships/image" Target="../media/image39.sv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svg"/><Relationship Id="rId50" Type="http://schemas.openxmlformats.org/officeDocument/2006/relationships/image" Target="../media/image68.pn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9" Type="http://schemas.openxmlformats.org/officeDocument/2006/relationships/image" Target="../media/image47.sv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svg"/><Relationship Id="rId40" Type="http://schemas.openxmlformats.org/officeDocument/2006/relationships/image" Target="../media/image58.png"/><Relationship Id="rId45" Type="http://schemas.openxmlformats.org/officeDocument/2006/relationships/image" Target="../media/image63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31" Type="http://schemas.openxmlformats.org/officeDocument/2006/relationships/image" Target="../media/image49.svg"/><Relationship Id="rId44" Type="http://schemas.openxmlformats.org/officeDocument/2006/relationships/image" Target="../media/image62.png"/><Relationship Id="rId52" Type="http://schemas.openxmlformats.org/officeDocument/2006/relationships/image" Target="../media/image70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Relationship Id="rId30" Type="http://schemas.openxmlformats.org/officeDocument/2006/relationships/image" Target="../media/image48.png"/><Relationship Id="rId35" Type="http://schemas.openxmlformats.org/officeDocument/2006/relationships/image" Target="../media/image53.svg"/><Relationship Id="rId43" Type="http://schemas.openxmlformats.org/officeDocument/2006/relationships/image" Target="../media/image61.svg"/><Relationship Id="rId48" Type="http://schemas.openxmlformats.org/officeDocument/2006/relationships/image" Target="../media/image66.png"/><Relationship Id="rId8" Type="http://schemas.openxmlformats.org/officeDocument/2006/relationships/image" Target="../media/image26.png"/><Relationship Id="rId51" Type="http://schemas.openxmlformats.org/officeDocument/2006/relationships/image" Target="../media/image69.svg"/><Relationship Id="rId3" Type="http://schemas.openxmlformats.org/officeDocument/2006/relationships/image" Target="../media/image21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33" Type="http://schemas.openxmlformats.org/officeDocument/2006/relationships/image" Target="../media/image51.sv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0" Type="http://schemas.openxmlformats.org/officeDocument/2006/relationships/image" Target="../media/image38.png"/><Relationship Id="rId41" Type="http://schemas.openxmlformats.org/officeDocument/2006/relationships/image" Target="../media/image59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20">
            <a:extLst>
              <a:ext uri="{FF2B5EF4-FFF2-40B4-BE49-F238E27FC236}">
                <a16:creationId xmlns:a16="http://schemas.microsoft.com/office/drawing/2014/main" id="{790C8FE9-8DE4-F85F-8F8A-7736FFCA3FA4}"/>
              </a:ext>
            </a:extLst>
          </p:cNvPr>
          <p:cNvSpPr/>
          <p:nvPr/>
        </p:nvSpPr>
        <p:spPr>
          <a:xfrm>
            <a:off x="6732406" y="2854241"/>
            <a:ext cx="2411845" cy="3721534"/>
          </a:xfrm>
          <a:custGeom>
            <a:avLst/>
            <a:gdLst/>
            <a:ahLst/>
            <a:cxnLst/>
            <a:rect l="l" t="t" r="r" b="b"/>
            <a:pathLst>
              <a:path w="2653029" h="4229100">
                <a:moveTo>
                  <a:pt x="0" y="4228553"/>
                </a:moveTo>
                <a:lnTo>
                  <a:pt x="2652966" y="4228553"/>
                </a:lnTo>
                <a:lnTo>
                  <a:pt x="2652966" y="0"/>
                </a:lnTo>
                <a:lnTo>
                  <a:pt x="0" y="0"/>
                </a:lnTo>
                <a:lnTo>
                  <a:pt x="0" y="4228553"/>
                </a:lnTo>
                <a:close/>
              </a:path>
            </a:pathLst>
          </a:custGeom>
          <a:solidFill>
            <a:srgbClr val="C4E2F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CD6A084E-60DE-9801-4A5E-72C076C28E76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81DC1B25-1B63-8C9C-7519-43A9EB44C17A}"/>
              </a:ext>
            </a:extLst>
          </p:cNvPr>
          <p:cNvSpPr txBox="1"/>
          <p:nvPr/>
        </p:nvSpPr>
        <p:spPr>
          <a:xfrm>
            <a:off x="60257" y="6321156"/>
            <a:ext cx="8939662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 Spring MRI-Simmons Market-by-Market; A18+; Classic Hits format; 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1757B202-4AF3-F9FB-2B5C-04045AF1A10B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36DA9773-A823-6E6F-54C7-4B4581C17A0A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15BB211D-2FC2-41B1-4FF3-E473B8F21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F4769934-E376-25BD-8FBC-0B72997E13EF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© 2024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1D82814-67D9-73C1-5290-5EEAC5CF4CA1}"/>
              </a:ext>
            </a:extLst>
          </p:cNvPr>
          <p:cNvSpPr txBox="1"/>
          <p:nvPr/>
        </p:nvSpPr>
        <p:spPr>
          <a:xfrm>
            <a:off x="245147" y="2040828"/>
            <a:ext cx="548890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4483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 Black"/>
              </a:rPr>
              <a:t>Your ‘80s based Classic Hits station, delivering adults who spend their leisure time on the lake in North Carolina and Southside Virginia.  </a:t>
            </a:r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782D2C0B-607B-59A4-B6B8-2FD7729626DF}"/>
              </a:ext>
            </a:extLst>
          </p:cNvPr>
          <p:cNvSpPr txBox="1"/>
          <p:nvPr/>
        </p:nvSpPr>
        <p:spPr>
          <a:xfrm>
            <a:off x="7591097" y="3340794"/>
            <a:ext cx="1315032" cy="550754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  <a:t>The Anna &amp; Raven 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  <a:t>Show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Mornings</a:t>
            </a:r>
          </a:p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Mon-Sat 5a-10a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object 95">
            <a:extLst>
              <a:ext uri="{FF2B5EF4-FFF2-40B4-BE49-F238E27FC236}">
                <a16:creationId xmlns:a16="http://schemas.microsoft.com/office/drawing/2014/main" id="{47B64B20-A81D-42C8-2D34-DB4128DE1C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16750"/>
          <a:stretch/>
        </p:blipFill>
        <p:spPr>
          <a:xfrm>
            <a:off x="7010131" y="3384307"/>
            <a:ext cx="469481" cy="469481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33" name="object 2">
            <a:extLst>
              <a:ext uri="{FF2B5EF4-FFF2-40B4-BE49-F238E27FC236}">
                <a16:creationId xmlns:a16="http://schemas.microsoft.com/office/drawing/2014/main" id="{31CB8F9D-ED4E-06D3-584F-B8E32534A556}"/>
              </a:ext>
            </a:extLst>
          </p:cNvPr>
          <p:cNvSpPr txBox="1"/>
          <p:nvPr/>
        </p:nvSpPr>
        <p:spPr>
          <a:xfrm>
            <a:off x="252574" y="3003716"/>
            <a:ext cx="53310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4483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"/>
                <a:cs typeface="Arial Black"/>
              </a:rPr>
              <a:t>Delivering an active audience.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0094B2-108C-8ADE-A8B4-5CCAEEBAAE81}"/>
              </a:ext>
            </a:extLst>
          </p:cNvPr>
          <p:cNvSpPr txBox="1"/>
          <p:nvPr/>
        </p:nvSpPr>
        <p:spPr>
          <a:xfrm>
            <a:off x="3886920" y="5507087"/>
            <a:ext cx="265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Roboto"/>
                <a:ea typeface="Roboto"/>
                <a:sym typeface="Roboto"/>
                <a:rtl val="0"/>
              </a:rPr>
              <a:t>Our Classic Hits format delivers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Roboto"/>
                <a:ea typeface="Roboto"/>
                <a:sym typeface="Roboto"/>
                <a:rtl val="0"/>
              </a:rPr>
              <a:t>Gen X and Baby Boomers in the age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Roboto"/>
                <a:ea typeface="Roboto"/>
                <a:sym typeface="Roboto"/>
                <a:rtl val="0"/>
              </a:rPr>
              <a:t>of upgrades and acquisition.</a:t>
            </a:r>
            <a:endParaRPr kumimoji="0" lang="sr-Cyrl-RS" sz="1200" b="1" i="0" u="none" strike="noStrike" kern="0" cap="none" spc="0" normalizeH="0" baseline="0" noProof="0" dirty="0">
              <a:ln/>
              <a:solidFill>
                <a:srgbClr val="231F20"/>
              </a:solidFill>
              <a:effectLst/>
              <a:uLnTx/>
              <a:uFillTx/>
              <a:latin typeface="Roboto"/>
              <a:ea typeface="Roboto"/>
              <a:sym typeface="Roboto"/>
              <a:rtl val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260C55-807E-08C4-65DC-5FA63A08FF57}"/>
              </a:ext>
            </a:extLst>
          </p:cNvPr>
          <p:cNvSpPr txBox="1"/>
          <p:nvPr/>
        </p:nvSpPr>
        <p:spPr>
          <a:xfrm>
            <a:off x="823882" y="3457716"/>
            <a:ext cx="5995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77</a:t>
            </a:r>
            <a:r>
              <a:rPr kumimoji="0" lang="sr-Cyrl-RS" sz="20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D0D8F4-E65C-19AB-15B8-DBC3A608AD2C}"/>
              </a:ext>
            </a:extLst>
          </p:cNvPr>
          <p:cNvSpPr txBox="1"/>
          <p:nvPr/>
        </p:nvSpPr>
        <p:spPr>
          <a:xfrm>
            <a:off x="824654" y="3735265"/>
            <a:ext cx="6219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/>
                <a:solidFill>
                  <a:srgbClr val="1A1A18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rtl val="0"/>
              </a:rPr>
              <a:t>Homeowner</a:t>
            </a:r>
            <a:endParaRPr kumimoji="0" lang="sr-Cyrl-RS" sz="900" b="0" i="0" u="none" strike="noStrike" kern="0" cap="none" spc="0" normalizeH="0" baseline="0" noProof="0" dirty="0">
              <a:ln/>
              <a:solidFill>
                <a:srgbClr val="1A1A18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  <a:rtl val="0"/>
            </a:endParaRPr>
          </a:p>
        </p:txBody>
      </p:sp>
      <p:grpSp>
        <p:nvGrpSpPr>
          <p:cNvPr id="306" name="Graphic 36">
            <a:extLst>
              <a:ext uri="{FF2B5EF4-FFF2-40B4-BE49-F238E27FC236}">
                <a16:creationId xmlns:a16="http://schemas.microsoft.com/office/drawing/2014/main" id="{E419A24D-F4D1-A707-2785-FCDD54822A41}"/>
              </a:ext>
            </a:extLst>
          </p:cNvPr>
          <p:cNvGrpSpPr/>
          <p:nvPr/>
        </p:nvGrpSpPr>
        <p:grpSpPr>
          <a:xfrm>
            <a:off x="334843" y="5151270"/>
            <a:ext cx="300577" cy="320580"/>
            <a:chOff x="334841" y="4659231"/>
            <a:chExt cx="300577" cy="320580"/>
          </a:xfrm>
          <a:noFill/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98E7E181-27CA-9265-8F4D-75D76E45DDC8}"/>
                </a:ext>
              </a:extLst>
            </p:cNvPr>
            <p:cNvSpPr/>
            <p:nvPr/>
          </p:nvSpPr>
          <p:spPr>
            <a:xfrm>
              <a:off x="515187" y="4779462"/>
              <a:ext cx="120230" cy="200349"/>
            </a:xfrm>
            <a:custGeom>
              <a:avLst/>
              <a:gdLst>
                <a:gd name="connsiteX0" fmla="*/ 60115 w 120230"/>
                <a:gd name="connsiteY0" fmla="*/ 0 h 200349"/>
                <a:gd name="connsiteX1" fmla="*/ 0 w 120230"/>
                <a:gd name="connsiteY1" fmla="*/ 60115 h 200349"/>
                <a:gd name="connsiteX2" fmla="*/ 20003 w 120230"/>
                <a:gd name="connsiteY2" fmla="*/ 104590 h 200349"/>
                <a:gd name="connsiteX3" fmla="*/ 20003 w 120230"/>
                <a:gd name="connsiteY3" fmla="*/ 200349 h 200349"/>
                <a:gd name="connsiteX4" fmla="*/ 60115 w 120230"/>
                <a:gd name="connsiteY4" fmla="*/ 160237 h 200349"/>
                <a:gd name="connsiteX5" fmla="*/ 100228 w 120230"/>
                <a:gd name="connsiteY5" fmla="*/ 200349 h 200349"/>
                <a:gd name="connsiteX6" fmla="*/ 100228 w 120230"/>
                <a:gd name="connsiteY6" fmla="*/ 104590 h 200349"/>
                <a:gd name="connsiteX7" fmla="*/ 120231 w 120230"/>
                <a:gd name="connsiteY7" fmla="*/ 60115 h 200349"/>
                <a:gd name="connsiteX8" fmla="*/ 60115 w 120230"/>
                <a:gd name="connsiteY8" fmla="*/ 0 h 200349"/>
                <a:gd name="connsiteX9" fmla="*/ 60115 w 120230"/>
                <a:gd name="connsiteY9" fmla="*/ 100228 h 200349"/>
                <a:gd name="connsiteX10" fmla="*/ 20003 w 120230"/>
                <a:gd name="connsiteY10" fmla="*/ 60115 h 200349"/>
                <a:gd name="connsiteX11" fmla="*/ 60115 w 120230"/>
                <a:gd name="connsiteY11" fmla="*/ 20003 h 200349"/>
                <a:gd name="connsiteX12" fmla="*/ 100228 w 120230"/>
                <a:gd name="connsiteY12" fmla="*/ 60115 h 200349"/>
                <a:gd name="connsiteX13" fmla="*/ 60115 w 120230"/>
                <a:gd name="connsiteY13" fmla="*/ 100228 h 2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230" h="200349">
                  <a:moveTo>
                    <a:pt x="60115" y="0"/>
                  </a:moveTo>
                  <a:cubicBezTo>
                    <a:pt x="26919" y="0"/>
                    <a:pt x="0" y="27025"/>
                    <a:pt x="0" y="60115"/>
                  </a:cubicBezTo>
                  <a:cubicBezTo>
                    <a:pt x="0" y="77778"/>
                    <a:pt x="7874" y="93525"/>
                    <a:pt x="20003" y="104590"/>
                  </a:cubicBezTo>
                  <a:lnTo>
                    <a:pt x="20003" y="200349"/>
                  </a:lnTo>
                  <a:lnTo>
                    <a:pt x="60115" y="160237"/>
                  </a:lnTo>
                  <a:lnTo>
                    <a:pt x="100228" y="200349"/>
                  </a:lnTo>
                  <a:lnTo>
                    <a:pt x="100228" y="104590"/>
                  </a:lnTo>
                  <a:cubicBezTo>
                    <a:pt x="112464" y="93525"/>
                    <a:pt x="120231" y="77778"/>
                    <a:pt x="120231" y="60115"/>
                  </a:cubicBezTo>
                  <a:cubicBezTo>
                    <a:pt x="120231" y="26919"/>
                    <a:pt x="93312" y="0"/>
                    <a:pt x="60115" y="0"/>
                  </a:cubicBezTo>
                  <a:close/>
                  <a:moveTo>
                    <a:pt x="60115" y="100228"/>
                  </a:moveTo>
                  <a:cubicBezTo>
                    <a:pt x="37984" y="100228"/>
                    <a:pt x="20003" y="82246"/>
                    <a:pt x="20003" y="60115"/>
                  </a:cubicBezTo>
                  <a:cubicBezTo>
                    <a:pt x="20003" y="37984"/>
                    <a:pt x="37984" y="20003"/>
                    <a:pt x="60115" y="20003"/>
                  </a:cubicBezTo>
                  <a:cubicBezTo>
                    <a:pt x="82246" y="20003"/>
                    <a:pt x="100228" y="37984"/>
                    <a:pt x="100228" y="60115"/>
                  </a:cubicBezTo>
                  <a:cubicBezTo>
                    <a:pt x="100228" y="82246"/>
                    <a:pt x="82246" y="100228"/>
                    <a:pt x="60115" y="100228"/>
                  </a:cubicBez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E64BAF58-129F-A036-953F-6CBF625223D5}"/>
                </a:ext>
              </a:extLst>
            </p:cNvPr>
            <p:cNvSpPr/>
            <p:nvPr/>
          </p:nvSpPr>
          <p:spPr>
            <a:xfrm>
              <a:off x="334841" y="4659231"/>
              <a:ext cx="260464" cy="320580"/>
            </a:xfrm>
            <a:custGeom>
              <a:avLst/>
              <a:gdLst>
                <a:gd name="connsiteX0" fmla="*/ 134063 w 260464"/>
                <a:gd name="connsiteY0" fmla="*/ 280574 h 320580"/>
                <a:gd name="connsiteX1" fmla="*/ 40112 w 260464"/>
                <a:gd name="connsiteY1" fmla="*/ 280574 h 320580"/>
                <a:gd name="connsiteX2" fmla="*/ 40112 w 260464"/>
                <a:gd name="connsiteY2" fmla="*/ 40112 h 320580"/>
                <a:gd name="connsiteX3" fmla="*/ 152044 w 260464"/>
                <a:gd name="connsiteY3" fmla="*/ 40112 h 320580"/>
                <a:gd name="connsiteX4" fmla="*/ 212160 w 260464"/>
                <a:gd name="connsiteY4" fmla="*/ 100228 h 320580"/>
                <a:gd name="connsiteX5" fmla="*/ 260465 w 260464"/>
                <a:gd name="connsiteY5" fmla="*/ 100228 h 320580"/>
                <a:gd name="connsiteX6" fmla="*/ 260465 w 260464"/>
                <a:gd name="connsiteY6" fmla="*/ 91929 h 320580"/>
                <a:gd name="connsiteX7" fmla="*/ 168643 w 260464"/>
                <a:gd name="connsiteY7" fmla="*/ 0 h 320580"/>
                <a:gd name="connsiteX8" fmla="*/ 0 w 260464"/>
                <a:gd name="connsiteY8" fmla="*/ 0 h 320580"/>
                <a:gd name="connsiteX9" fmla="*/ 0 w 260464"/>
                <a:gd name="connsiteY9" fmla="*/ 320580 h 320580"/>
                <a:gd name="connsiteX10" fmla="*/ 172473 w 260464"/>
                <a:gd name="connsiteY10" fmla="*/ 320580 h 320580"/>
                <a:gd name="connsiteX11" fmla="*/ 134808 w 260464"/>
                <a:gd name="connsiteY11" fmla="*/ 281319 h 320580"/>
                <a:gd name="connsiteX12" fmla="*/ 134063 w 260464"/>
                <a:gd name="connsiteY12" fmla="*/ 280574 h 3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464" h="320580">
                  <a:moveTo>
                    <a:pt x="134063" y="280574"/>
                  </a:moveTo>
                  <a:lnTo>
                    <a:pt x="40112" y="280574"/>
                  </a:lnTo>
                  <a:lnTo>
                    <a:pt x="40112" y="40112"/>
                  </a:lnTo>
                  <a:lnTo>
                    <a:pt x="152044" y="40112"/>
                  </a:lnTo>
                  <a:lnTo>
                    <a:pt x="212160" y="100228"/>
                  </a:lnTo>
                  <a:lnTo>
                    <a:pt x="260465" y="100228"/>
                  </a:lnTo>
                  <a:lnTo>
                    <a:pt x="260465" y="91929"/>
                  </a:lnTo>
                  <a:lnTo>
                    <a:pt x="168643" y="0"/>
                  </a:lnTo>
                  <a:lnTo>
                    <a:pt x="0" y="0"/>
                  </a:lnTo>
                  <a:lnTo>
                    <a:pt x="0" y="320580"/>
                  </a:lnTo>
                  <a:lnTo>
                    <a:pt x="172473" y="320580"/>
                  </a:lnTo>
                  <a:lnTo>
                    <a:pt x="134808" y="281319"/>
                  </a:lnTo>
                  <a:lnTo>
                    <a:pt x="134063" y="280574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562EBA1-A00E-3EDA-170D-273175DB7D68}"/>
                </a:ext>
              </a:extLst>
            </p:cNvPr>
            <p:cNvSpPr/>
            <p:nvPr/>
          </p:nvSpPr>
          <p:spPr>
            <a:xfrm>
              <a:off x="394956" y="4759459"/>
              <a:ext cx="100121" cy="20003"/>
            </a:xfrm>
            <a:custGeom>
              <a:avLst/>
              <a:gdLst>
                <a:gd name="connsiteX0" fmla="*/ 0 w 100121"/>
                <a:gd name="connsiteY0" fmla="*/ 0 h 20003"/>
                <a:gd name="connsiteX1" fmla="*/ 100122 w 100121"/>
                <a:gd name="connsiteY1" fmla="*/ 0 h 20003"/>
                <a:gd name="connsiteX2" fmla="*/ 100122 w 100121"/>
                <a:gd name="connsiteY2" fmla="*/ 20003 h 20003"/>
                <a:gd name="connsiteX3" fmla="*/ 0 w 100121"/>
                <a:gd name="connsiteY3" fmla="*/ 20003 h 2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21" h="20003">
                  <a:moveTo>
                    <a:pt x="0" y="0"/>
                  </a:moveTo>
                  <a:lnTo>
                    <a:pt x="100122" y="0"/>
                  </a:lnTo>
                  <a:lnTo>
                    <a:pt x="100122" y="20003"/>
                  </a:lnTo>
                  <a:lnTo>
                    <a:pt x="0" y="20003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B698E9E3-4E5A-404E-5AA5-E21DA33171F0}"/>
                </a:ext>
              </a:extLst>
            </p:cNvPr>
            <p:cNvSpPr/>
            <p:nvPr/>
          </p:nvSpPr>
          <p:spPr>
            <a:xfrm>
              <a:off x="394956" y="4799465"/>
              <a:ext cx="100121" cy="20003"/>
            </a:xfrm>
            <a:custGeom>
              <a:avLst/>
              <a:gdLst>
                <a:gd name="connsiteX0" fmla="*/ 0 w 100121"/>
                <a:gd name="connsiteY0" fmla="*/ 0 h 20003"/>
                <a:gd name="connsiteX1" fmla="*/ 100122 w 100121"/>
                <a:gd name="connsiteY1" fmla="*/ 0 h 20003"/>
                <a:gd name="connsiteX2" fmla="*/ 100122 w 100121"/>
                <a:gd name="connsiteY2" fmla="*/ 20003 h 20003"/>
                <a:gd name="connsiteX3" fmla="*/ 0 w 100121"/>
                <a:gd name="connsiteY3" fmla="*/ 20003 h 2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21" h="20003">
                  <a:moveTo>
                    <a:pt x="0" y="0"/>
                  </a:moveTo>
                  <a:lnTo>
                    <a:pt x="100122" y="0"/>
                  </a:lnTo>
                  <a:lnTo>
                    <a:pt x="100122" y="20003"/>
                  </a:lnTo>
                  <a:lnTo>
                    <a:pt x="0" y="20003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F1D889F2-1C69-0A64-AE0A-FE7EB23013F2}"/>
                </a:ext>
              </a:extLst>
            </p:cNvPr>
            <p:cNvSpPr/>
            <p:nvPr/>
          </p:nvSpPr>
          <p:spPr>
            <a:xfrm>
              <a:off x="394956" y="4839578"/>
              <a:ext cx="100121" cy="20003"/>
            </a:xfrm>
            <a:custGeom>
              <a:avLst/>
              <a:gdLst>
                <a:gd name="connsiteX0" fmla="*/ 0 w 100121"/>
                <a:gd name="connsiteY0" fmla="*/ 0 h 20003"/>
                <a:gd name="connsiteX1" fmla="*/ 100122 w 100121"/>
                <a:gd name="connsiteY1" fmla="*/ 0 h 20003"/>
                <a:gd name="connsiteX2" fmla="*/ 100122 w 100121"/>
                <a:gd name="connsiteY2" fmla="*/ 20003 h 20003"/>
                <a:gd name="connsiteX3" fmla="*/ 0 w 100121"/>
                <a:gd name="connsiteY3" fmla="*/ 20003 h 2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21" h="20003">
                  <a:moveTo>
                    <a:pt x="0" y="0"/>
                  </a:moveTo>
                  <a:lnTo>
                    <a:pt x="100122" y="0"/>
                  </a:lnTo>
                  <a:lnTo>
                    <a:pt x="100122" y="20003"/>
                  </a:lnTo>
                  <a:lnTo>
                    <a:pt x="0" y="20003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2" name="Freeform: Shape 311">
            <a:extLst>
              <a:ext uri="{FF2B5EF4-FFF2-40B4-BE49-F238E27FC236}">
                <a16:creationId xmlns:a16="http://schemas.microsoft.com/office/drawing/2014/main" id="{D1669A37-6770-479A-A3CB-D0F2CCC7C3D1}"/>
              </a:ext>
            </a:extLst>
          </p:cNvPr>
          <p:cNvSpPr/>
          <p:nvPr/>
        </p:nvSpPr>
        <p:spPr>
          <a:xfrm>
            <a:off x="334098" y="3533097"/>
            <a:ext cx="302066" cy="302492"/>
          </a:xfrm>
          <a:custGeom>
            <a:avLst/>
            <a:gdLst>
              <a:gd name="connsiteX0" fmla="*/ 302067 w 302066"/>
              <a:gd name="connsiteY0" fmla="*/ 150980 h 302492"/>
              <a:gd name="connsiteX1" fmla="*/ 264295 w 302066"/>
              <a:gd name="connsiteY1" fmla="*/ 113209 h 302492"/>
              <a:gd name="connsiteX2" fmla="*/ 264295 w 302066"/>
              <a:gd name="connsiteY2" fmla="*/ 37772 h 302492"/>
              <a:gd name="connsiteX3" fmla="*/ 226524 w 302066"/>
              <a:gd name="connsiteY3" fmla="*/ 37772 h 302492"/>
              <a:gd name="connsiteX4" fmla="*/ 226524 w 302066"/>
              <a:gd name="connsiteY4" fmla="*/ 75437 h 302492"/>
              <a:gd name="connsiteX5" fmla="*/ 151087 w 302066"/>
              <a:gd name="connsiteY5" fmla="*/ 0 h 302492"/>
              <a:gd name="connsiteX6" fmla="*/ 0 w 302066"/>
              <a:gd name="connsiteY6" fmla="*/ 150980 h 302492"/>
              <a:gd name="connsiteX7" fmla="*/ 37665 w 302066"/>
              <a:gd name="connsiteY7" fmla="*/ 150980 h 302492"/>
              <a:gd name="connsiteX8" fmla="*/ 37665 w 302066"/>
              <a:gd name="connsiteY8" fmla="*/ 302493 h 302492"/>
              <a:gd name="connsiteX9" fmla="*/ 113209 w 302066"/>
              <a:gd name="connsiteY9" fmla="*/ 302493 h 302492"/>
              <a:gd name="connsiteX10" fmla="*/ 113209 w 302066"/>
              <a:gd name="connsiteY10" fmla="*/ 189284 h 302492"/>
              <a:gd name="connsiteX11" fmla="*/ 188752 w 302066"/>
              <a:gd name="connsiteY11" fmla="*/ 189284 h 302492"/>
              <a:gd name="connsiteX12" fmla="*/ 188752 w 302066"/>
              <a:gd name="connsiteY12" fmla="*/ 302493 h 302492"/>
              <a:gd name="connsiteX13" fmla="*/ 264295 w 302066"/>
              <a:gd name="connsiteY13" fmla="*/ 302493 h 302492"/>
              <a:gd name="connsiteX14" fmla="*/ 264295 w 302066"/>
              <a:gd name="connsiteY14" fmla="*/ 150980 h 302492"/>
              <a:gd name="connsiteX15" fmla="*/ 302067 w 302066"/>
              <a:gd name="connsiteY15" fmla="*/ 150980 h 30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2066" h="302492">
                <a:moveTo>
                  <a:pt x="302067" y="150980"/>
                </a:moveTo>
                <a:lnTo>
                  <a:pt x="264295" y="113209"/>
                </a:lnTo>
                <a:lnTo>
                  <a:pt x="264295" y="37772"/>
                </a:lnTo>
                <a:lnTo>
                  <a:pt x="226524" y="37772"/>
                </a:lnTo>
                <a:lnTo>
                  <a:pt x="226524" y="75437"/>
                </a:lnTo>
                <a:lnTo>
                  <a:pt x="151087" y="0"/>
                </a:lnTo>
                <a:lnTo>
                  <a:pt x="0" y="150980"/>
                </a:lnTo>
                <a:lnTo>
                  <a:pt x="37665" y="150980"/>
                </a:lnTo>
                <a:lnTo>
                  <a:pt x="37665" y="302493"/>
                </a:lnTo>
                <a:lnTo>
                  <a:pt x="113209" y="302493"/>
                </a:lnTo>
                <a:lnTo>
                  <a:pt x="113209" y="189284"/>
                </a:lnTo>
                <a:lnTo>
                  <a:pt x="188752" y="189284"/>
                </a:lnTo>
                <a:lnTo>
                  <a:pt x="188752" y="302493"/>
                </a:lnTo>
                <a:lnTo>
                  <a:pt x="264295" y="302493"/>
                </a:lnTo>
                <a:lnTo>
                  <a:pt x="264295" y="150980"/>
                </a:lnTo>
                <a:lnTo>
                  <a:pt x="302067" y="150980"/>
                </a:lnTo>
                <a:close/>
              </a:path>
            </a:pathLst>
          </a:custGeom>
          <a:noFill/>
          <a:ln w="10160" cap="flat">
            <a:solidFill>
              <a:srgbClr val="1A1A18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13" name="Graphic 36">
            <a:extLst>
              <a:ext uri="{FF2B5EF4-FFF2-40B4-BE49-F238E27FC236}">
                <a16:creationId xmlns:a16="http://schemas.microsoft.com/office/drawing/2014/main" id="{E97837F6-CF2E-E521-0EA6-0DCA4F62ADB2}"/>
              </a:ext>
            </a:extLst>
          </p:cNvPr>
          <p:cNvGrpSpPr/>
          <p:nvPr/>
        </p:nvGrpSpPr>
        <p:grpSpPr>
          <a:xfrm>
            <a:off x="295357" y="4600131"/>
            <a:ext cx="379549" cy="306807"/>
            <a:chOff x="295358" y="4092731"/>
            <a:chExt cx="379549" cy="306807"/>
          </a:xfrm>
          <a:noFill/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075FAEA1-D3C5-FAD9-C4AF-D51A8158B308}"/>
                </a:ext>
              </a:extLst>
            </p:cNvPr>
            <p:cNvSpPr/>
            <p:nvPr/>
          </p:nvSpPr>
          <p:spPr>
            <a:xfrm>
              <a:off x="295440" y="4281408"/>
              <a:ext cx="222407" cy="118130"/>
            </a:xfrm>
            <a:custGeom>
              <a:avLst/>
              <a:gdLst>
                <a:gd name="connsiteX0" fmla="*/ 140 w 222407"/>
                <a:gd name="connsiteY0" fmla="*/ 4150 h 118130"/>
                <a:gd name="connsiteX1" fmla="*/ 353 w 222407"/>
                <a:gd name="connsiteY1" fmla="*/ 0 h 118130"/>
                <a:gd name="connsiteX2" fmla="*/ 4396 w 222407"/>
                <a:gd name="connsiteY2" fmla="*/ 5107 h 118130"/>
                <a:gd name="connsiteX3" fmla="*/ 118775 w 222407"/>
                <a:gd name="connsiteY3" fmla="*/ 71181 h 118130"/>
                <a:gd name="connsiteX4" fmla="*/ 127074 w 222407"/>
                <a:gd name="connsiteY4" fmla="*/ 72032 h 118130"/>
                <a:gd name="connsiteX5" fmla="*/ 222407 w 222407"/>
                <a:gd name="connsiteY5" fmla="*/ 33409 h 118130"/>
                <a:gd name="connsiteX6" fmla="*/ 222407 w 222407"/>
                <a:gd name="connsiteY6" fmla="*/ 78842 h 118130"/>
                <a:gd name="connsiteX7" fmla="*/ 127074 w 222407"/>
                <a:gd name="connsiteY7" fmla="*/ 117465 h 118130"/>
                <a:gd name="connsiteX8" fmla="*/ 118775 w 222407"/>
                <a:gd name="connsiteY8" fmla="*/ 116613 h 118130"/>
                <a:gd name="connsiteX9" fmla="*/ 4396 w 222407"/>
                <a:gd name="connsiteY9" fmla="*/ 50540 h 118130"/>
                <a:gd name="connsiteX10" fmla="*/ 140 w 222407"/>
                <a:gd name="connsiteY10" fmla="*/ 41283 h 118130"/>
                <a:gd name="connsiteX11" fmla="*/ 140 w 222407"/>
                <a:gd name="connsiteY11" fmla="*/ 41283 h 118130"/>
                <a:gd name="connsiteX12" fmla="*/ 140 w 222407"/>
                <a:gd name="connsiteY12" fmla="*/ 4150 h 118130"/>
                <a:gd name="connsiteX13" fmla="*/ 140 w 222407"/>
                <a:gd name="connsiteY13" fmla="*/ 4150 h 11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407" h="118130">
                  <a:moveTo>
                    <a:pt x="140" y="4150"/>
                  </a:moveTo>
                  <a:cubicBezTo>
                    <a:pt x="-73" y="2766"/>
                    <a:pt x="-73" y="1383"/>
                    <a:pt x="353" y="0"/>
                  </a:cubicBezTo>
                  <a:cubicBezTo>
                    <a:pt x="991" y="2128"/>
                    <a:pt x="2374" y="3937"/>
                    <a:pt x="4396" y="5107"/>
                  </a:cubicBezTo>
                  <a:lnTo>
                    <a:pt x="118775" y="71181"/>
                  </a:lnTo>
                  <a:cubicBezTo>
                    <a:pt x="121116" y="72777"/>
                    <a:pt x="124201" y="73203"/>
                    <a:pt x="127074" y="72032"/>
                  </a:cubicBezTo>
                  <a:lnTo>
                    <a:pt x="222407" y="33409"/>
                  </a:lnTo>
                  <a:lnTo>
                    <a:pt x="222407" y="78842"/>
                  </a:lnTo>
                  <a:lnTo>
                    <a:pt x="127074" y="117465"/>
                  </a:lnTo>
                  <a:cubicBezTo>
                    <a:pt x="124307" y="118635"/>
                    <a:pt x="121116" y="118209"/>
                    <a:pt x="118775" y="116613"/>
                  </a:cubicBezTo>
                  <a:lnTo>
                    <a:pt x="4396" y="50540"/>
                  </a:lnTo>
                  <a:cubicBezTo>
                    <a:pt x="1097" y="48624"/>
                    <a:pt x="-499" y="44900"/>
                    <a:pt x="140" y="41283"/>
                  </a:cubicBezTo>
                  <a:lnTo>
                    <a:pt x="140" y="41283"/>
                  </a:lnTo>
                  <a:lnTo>
                    <a:pt x="140" y="4150"/>
                  </a:lnTo>
                  <a:lnTo>
                    <a:pt x="140" y="4150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E2BAC761-42A5-D1EB-879E-E236E898A099}"/>
                </a:ext>
              </a:extLst>
            </p:cNvPr>
            <p:cNvSpPr/>
            <p:nvPr/>
          </p:nvSpPr>
          <p:spPr>
            <a:xfrm>
              <a:off x="406766" y="4130854"/>
              <a:ext cx="172260" cy="222267"/>
            </a:xfrm>
            <a:custGeom>
              <a:avLst/>
              <a:gdLst>
                <a:gd name="connsiteX0" fmla="*/ 128743 w 172260"/>
                <a:gd name="connsiteY0" fmla="*/ 92993 h 222267"/>
                <a:gd name="connsiteX1" fmla="*/ 128743 w 172260"/>
                <a:gd name="connsiteY1" fmla="*/ 222268 h 222267"/>
                <a:gd name="connsiteX2" fmla="*/ 171834 w 172260"/>
                <a:gd name="connsiteY2" fmla="*/ 204818 h 222267"/>
                <a:gd name="connsiteX3" fmla="*/ 172260 w 172260"/>
                <a:gd name="connsiteY3" fmla="*/ 75224 h 222267"/>
                <a:gd name="connsiteX4" fmla="*/ 45113 w 172260"/>
                <a:gd name="connsiteY4" fmla="*/ 0 h 222267"/>
                <a:gd name="connsiteX5" fmla="*/ 0 w 172260"/>
                <a:gd name="connsiteY5" fmla="*/ 16917 h 222267"/>
                <a:gd name="connsiteX6" fmla="*/ 128743 w 172260"/>
                <a:gd name="connsiteY6" fmla="*/ 92993 h 222267"/>
                <a:gd name="connsiteX7" fmla="*/ 128743 w 172260"/>
                <a:gd name="connsiteY7" fmla="*/ 92993 h 22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260" h="222267">
                  <a:moveTo>
                    <a:pt x="128743" y="92993"/>
                  </a:moveTo>
                  <a:lnTo>
                    <a:pt x="128743" y="222268"/>
                  </a:lnTo>
                  <a:lnTo>
                    <a:pt x="171834" y="204818"/>
                  </a:lnTo>
                  <a:lnTo>
                    <a:pt x="172260" y="75224"/>
                  </a:lnTo>
                  <a:lnTo>
                    <a:pt x="45113" y="0"/>
                  </a:lnTo>
                  <a:lnTo>
                    <a:pt x="0" y="16917"/>
                  </a:lnTo>
                  <a:lnTo>
                    <a:pt x="128743" y="92993"/>
                  </a:lnTo>
                  <a:lnTo>
                    <a:pt x="128743" y="92993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6F986EB-B6D9-8354-3B27-44A6D42AC296}"/>
                </a:ext>
              </a:extLst>
            </p:cNvPr>
            <p:cNvSpPr/>
            <p:nvPr/>
          </p:nvSpPr>
          <p:spPr>
            <a:xfrm>
              <a:off x="596157" y="4247893"/>
              <a:ext cx="78668" cy="80756"/>
            </a:xfrm>
            <a:custGeom>
              <a:avLst/>
              <a:gdLst>
                <a:gd name="connsiteX0" fmla="*/ 106 w 78668"/>
                <a:gd name="connsiteY0" fmla="*/ 35218 h 80756"/>
                <a:gd name="connsiteX1" fmla="*/ 73309 w 78668"/>
                <a:gd name="connsiteY1" fmla="*/ 5533 h 80756"/>
                <a:gd name="connsiteX2" fmla="*/ 73309 w 78668"/>
                <a:gd name="connsiteY2" fmla="*/ 5533 h 80756"/>
                <a:gd name="connsiteX3" fmla="*/ 77671 w 78668"/>
                <a:gd name="connsiteY3" fmla="*/ 1596 h 80756"/>
                <a:gd name="connsiteX4" fmla="*/ 78310 w 78668"/>
                <a:gd name="connsiteY4" fmla="*/ 0 h 80756"/>
                <a:gd name="connsiteX5" fmla="*/ 78629 w 78668"/>
                <a:gd name="connsiteY5" fmla="*/ 3192 h 80756"/>
                <a:gd name="connsiteX6" fmla="*/ 78629 w 78668"/>
                <a:gd name="connsiteY6" fmla="*/ 3192 h 80756"/>
                <a:gd name="connsiteX7" fmla="*/ 78629 w 78668"/>
                <a:gd name="connsiteY7" fmla="*/ 42240 h 80756"/>
                <a:gd name="connsiteX8" fmla="*/ 77565 w 78668"/>
                <a:gd name="connsiteY8" fmla="*/ 47135 h 80756"/>
                <a:gd name="connsiteX9" fmla="*/ 73203 w 78668"/>
                <a:gd name="connsiteY9" fmla="*/ 51072 h 80756"/>
                <a:gd name="connsiteX10" fmla="*/ 73203 w 78668"/>
                <a:gd name="connsiteY10" fmla="*/ 51072 h 80756"/>
                <a:gd name="connsiteX11" fmla="*/ 0 w 78668"/>
                <a:gd name="connsiteY11" fmla="*/ 80757 h 80756"/>
                <a:gd name="connsiteX12" fmla="*/ 0 w 78668"/>
                <a:gd name="connsiteY12" fmla="*/ 35324 h 80756"/>
                <a:gd name="connsiteX13" fmla="*/ 0 w 78668"/>
                <a:gd name="connsiteY13" fmla="*/ 35324 h 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668" h="80756">
                  <a:moveTo>
                    <a:pt x="106" y="35218"/>
                  </a:moveTo>
                  <a:lnTo>
                    <a:pt x="73309" y="5533"/>
                  </a:lnTo>
                  <a:lnTo>
                    <a:pt x="73309" y="5533"/>
                  </a:lnTo>
                  <a:cubicBezTo>
                    <a:pt x="75118" y="4788"/>
                    <a:pt x="76714" y="3511"/>
                    <a:pt x="77671" y="1596"/>
                  </a:cubicBezTo>
                  <a:cubicBezTo>
                    <a:pt x="77991" y="1064"/>
                    <a:pt x="78203" y="532"/>
                    <a:pt x="78310" y="0"/>
                  </a:cubicBezTo>
                  <a:cubicBezTo>
                    <a:pt x="78629" y="1064"/>
                    <a:pt x="78735" y="2128"/>
                    <a:pt x="78629" y="3192"/>
                  </a:cubicBezTo>
                  <a:lnTo>
                    <a:pt x="78629" y="3192"/>
                  </a:lnTo>
                  <a:lnTo>
                    <a:pt x="78629" y="42240"/>
                  </a:lnTo>
                  <a:cubicBezTo>
                    <a:pt x="78735" y="43836"/>
                    <a:pt x="78416" y="45539"/>
                    <a:pt x="77565" y="47135"/>
                  </a:cubicBezTo>
                  <a:cubicBezTo>
                    <a:pt x="76501" y="49050"/>
                    <a:pt x="75011" y="50327"/>
                    <a:pt x="73203" y="51072"/>
                  </a:cubicBezTo>
                  <a:lnTo>
                    <a:pt x="73203" y="51072"/>
                  </a:lnTo>
                  <a:lnTo>
                    <a:pt x="0" y="80757"/>
                  </a:lnTo>
                  <a:lnTo>
                    <a:pt x="0" y="35324"/>
                  </a:lnTo>
                  <a:lnTo>
                    <a:pt x="0" y="35324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F028E94-646F-F55B-873B-2B70E55EB80D}"/>
                </a:ext>
              </a:extLst>
            </p:cNvPr>
            <p:cNvSpPr/>
            <p:nvPr/>
          </p:nvSpPr>
          <p:spPr>
            <a:xfrm>
              <a:off x="295440" y="4216398"/>
              <a:ext cx="222407" cy="118130"/>
            </a:xfrm>
            <a:custGeom>
              <a:avLst/>
              <a:gdLst>
                <a:gd name="connsiteX0" fmla="*/ 140 w 222407"/>
                <a:gd name="connsiteY0" fmla="*/ 4150 h 118130"/>
                <a:gd name="connsiteX1" fmla="*/ 140 w 222407"/>
                <a:gd name="connsiteY1" fmla="*/ 41283 h 118130"/>
                <a:gd name="connsiteX2" fmla="*/ 140 w 222407"/>
                <a:gd name="connsiteY2" fmla="*/ 41283 h 118130"/>
                <a:gd name="connsiteX3" fmla="*/ 4396 w 222407"/>
                <a:gd name="connsiteY3" fmla="*/ 50540 h 118130"/>
                <a:gd name="connsiteX4" fmla="*/ 118775 w 222407"/>
                <a:gd name="connsiteY4" fmla="*/ 116613 h 118130"/>
                <a:gd name="connsiteX5" fmla="*/ 127074 w 222407"/>
                <a:gd name="connsiteY5" fmla="*/ 117465 h 118130"/>
                <a:gd name="connsiteX6" fmla="*/ 222407 w 222407"/>
                <a:gd name="connsiteY6" fmla="*/ 78842 h 118130"/>
                <a:gd name="connsiteX7" fmla="*/ 222407 w 222407"/>
                <a:gd name="connsiteY7" fmla="*/ 33409 h 118130"/>
                <a:gd name="connsiteX8" fmla="*/ 127074 w 222407"/>
                <a:gd name="connsiteY8" fmla="*/ 72032 h 118130"/>
                <a:gd name="connsiteX9" fmla="*/ 118775 w 222407"/>
                <a:gd name="connsiteY9" fmla="*/ 71181 h 118130"/>
                <a:gd name="connsiteX10" fmla="*/ 4396 w 222407"/>
                <a:gd name="connsiteY10" fmla="*/ 5107 h 118130"/>
                <a:gd name="connsiteX11" fmla="*/ 353 w 222407"/>
                <a:gd name="connsiteY11" fmla="*/ 0 h 118130"/>
                <a:gd name="connsiteX12" fmla="*/ 140 w 222407"/>
                <a:gd name="connsiteY12" fmla="*/ 4150 h 118130"/>
                <a:gd name="connsiteX13" fmla="*/ 140 w 222407"/>
                <a:gd name="connsiteY13" fmla="*/ 4150 h 11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407" h="118130">
                  <a:moveTo>
                    <a:pt x="140" y="4150"/>
                  </a:moveTo>
                  <a:lnTo>
                    <a:pt x="140" y="41283"/>
                  </a:lnTo>
                  <a:lnTo>
                    <a:pt x="140" y="41283"/>
                  </a:lnTo>
                  <a:cubicBezTo>
                    <a:pt x="-499" y="44900"/>
                    <a:pt x="1097" y="48624"/>
                    <a:pt x="4396" y="50540"/>
                  </a:cubicBezTo>
                  <a:lnTo>
                    <a:pt x="118775" y="116613"/>
                  </a:lnTo>
                  <a:cubicBezTo>
                    <a:pt x="121116" y="118209"/>
                    <a:pt x="124201" y="118635"/>
                    <a:pt x="127074" y="117465"/>
                  </a:cubicBezTo>
                  <a:lnTo>
                    <a:pt x="222407" y="78842"/>
                  </a:lnTo>
                  <a:lnTo>
                    <a:pt x="222407" y="33409"/>
                  </a:lnTo>
                  <a:lnTo>
                    <a:pt x="127074" y="72032"/>
                  </a:lnTo>
                  <a:cubicBezTo>
                    <a:pt x="124307" y="73203"/>
                    <a:pt x="121116" y="72777"/>
                    <a:pt x="118775" y="71181"/>
                  </a:cubicBezTo>
                  <a:lnTo>
                    <a:pt x="4396" y="5107"/>
                  </a:lnTo>
                  <a:cubicBezTo>
                    <a:pt x="2374" y="3937"/>
                    <a:pt x="991" y="2128"/>
                    <a:pt x="353" y="0"/>
                  </a:cubicBezTo>
                  <a:cubicBezTo>
                    <a:pt x="-73" y="1383"/>
                    <a:pt x="-73" y="2766"/>
                    <a:pt x="140" y="4150"/>
                  </a:cubicBezTo>
                  <a:lnTo>
                    <a:pt x="140" y="4150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6C4E14C-A1F3-6D5E-87F2-6CC5C18416B6}"/>
                </a:ext>
              </a:extLst>
            </p:cNvPr>
            <p:cNvSpPr/>
            <p:nvPr/>
          </p:nvSpPr>
          <p:spPr>
            <a:xfrm>
              <a:off x="596369" y="4182670"/>
              <a:ext cx="78455" cy="80650"/>
            </a:xfrm>
            <a:custGeom>
              <a:avLst/>
              <a:gdLst>
                <a:gd name="connsiteX0" fmla="*/ 106 w 78455"/>
                <a:gd name="connsiteY0" fmla="*/ 35218 h 80650"/>
                <a:gd name="connsiteX1" fmla="*/ 73096 w 78455"/>
                <a:gd name="connsiteY1" fmla="*/ 5639 h 80650"/>
                <a:gd name="connsiteX2" fmla="*/ 73096 w 78455"/>
                <a:gd name="connsiteY2" fmla="*/ 5639 h 80650"/>
                <a:gd name="connsiteX3" fmla="*/ 77458 w 78455"/>
                <a:gd name="connsiteY3" fmla="*/ 1702 h 80650"/>
                <a:gd name="connsiteX4" fmla="*/ 78097 w 78455"/>
                <a:gd name="connsiteY4" fmla="*/ 0 h 80650"/>
                <a:gd name="connsiteX5" fmla="*/ 78416 w 78455"/>
                <a:gd name="connsiteY5" fmla="*/ 3298 h 80650"/>
                <a:gd name="connsiteX6" fmla="*/ 78416 w 78455"/>
                <a:gd name="connsiteY6" fmla="*/ 3298 h 80650"/>
                <a:gd name="connsiteX7" fmla="*/ 78416 w 78455"/>
                <a:gd name="connsiteY7" fmla="*/ 42347 h 80650"/>
                <a:gd name="connsiteX8" fmla="*/ 77352 w 78455"/>
                <a:gd name="connsiteY8" fmla="*/ 47135 h 80650"/>
                <a:gd name="connsiteX9" fmla="*/ 72990 w 78455"/>
                <a:gd name="connsiteY9" fmla="*/ 51071 h 80650"/>
                <a:gd name="connsiteX10" fmla="*/ 72990 w 78455"/>
                <a:gd name="connsiteY10" fmla="*/ 51071 h 80650"/>
                <a:gd name="connsiteX11" fmla="*/ 0 w 78455"/>
                <a:gd name="connsiteY11" fmla="*/ 80650 h 80650"/>
                <a:gd name="connsiteX12" fmla="*/ 0 w 78455"/>
                <a:gd name="connsiteY12" fmla="*/ 35218 h 80650"/>
                <a:gd name="connsiteX13" fmla="*/ 0 w 78455"/>
                <a:gd name="connsiteY13" fmla="*/ 35218 h 8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455" h="80650">
                  <a:moveTo>
                    <a:pt x="106" y="35218"/>
                  </a:moveTo>
                  <a:lnTo>
                    <a:pt x="73096" y="5639"/>
                  </a:lnTo>
                  <a:lnTo>
                    <a:pt x="73096" y="5639"/>
                  </a:lnTo>
                  <a:cubicBezTo>
                    <a:pt x="74905" y="4894"/>
                    <a:pt x="76501" y="3511"/>
                    <a:pt x="77458" y="1702"/>
                  </a:cubicBezTo>
                  <a:cubicBezTo>
                    <a:pt x="77778" y="1170"/>
                    <a:pt x="77991" y="638"/>
                    <a:pt x="78097" y="0"/>
                  </a:cubicBezTo>
                  <a:cubicBezTo>
                    <a:pt x="78416" y="1064"/>
                    <a:pt x="78523" y="2128"/>
                    <a:pt x="78416" y="3298"/>
                  </a:cubicBezTo>
                  <a:lnTo>
                    <a:pt x="78416" y="3298"/>
                  </a:lnTo>
                  <a:lnTo>
                    <a:pt x="78416" y="42347"/>
                  </a:lnTo>
                  <a:cubicBezTo>
                    <a:pt x="78523" y="43943"/>
                    <a:pt x="78203" y="45645"/>
                    <a:pt x="77352" y="47135"/>
                  </a:cubicBezTo>
                  <a:cubicBezTo>
                    <a:pt x="76288" y="48944"/>
                    <a:pt x="74799" y="50327"/>
                    <a:pt x="72990" y="51071"/>
                  </a:cubicBezTo>
                  <a:lnTo>
                    <a:pt x="72990" y="51071"/>
                  </a:lnTo>
                  <a:cubicBezTo>
                    <a:pt x="72990" y="51071"/>
                    <a:pt x="0" y="80650"/>
                    <a:pt x="0" y="80650"/>
                  </a:cubicBezTo>
                  <a:lnTo>
                    <a:pt x="0" y="35218"/>
                  </a:lnTo>
                  <a:lnTo>
                    <a:pt x="0" y="35218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5854D12-B070-E66B-E71F-0DF7A82648EB}"/>
                </a:ext>
              </a:extLst>
            </p:cNvPr>
            <p:cNvSpPr/>
            <p:nvPr/>
          </p:nvSpPr>
          <p:spPr>
            <a:xfrm>
              <a:off x="295358" y="4155538"/>
              <a:ext cx="219935" cy="114938"/>
            </a:xfrm>
            <a:custGeom>
              <a:avLst/>
              <a:gdLst>
                <a:gd name="connsiteX0" fmla="*/ 118856 w 219935"/>
                <a:gd name="connsiteY0" fmla="*/ 113421 h 114938"/>
                <a:gd name="connsiteX1" fmla="*/ 4477 w 219935"/>
                <a:gd name="connsiteY1" fmla="*/ 47348 h 114938"/>
                <a:gd name="connsiteX2" fmla="*/ 1179 w 219935"/>
                <a:gd name="connsiteY2" fmla="*/ 35324 h 114938"/>
                <a:gd name="connsiteX3" fmla="*/ 5754 w 219935"/>
                <a:gd name="connsiteY3" fmla="*/ 31494 h 114938"/>
                <a:gd name="connsiteX4" fmla="*/ 5754 w 219935"/>
                <a:gd name="connsiteY4" fmla="*/ 31494 h 114938"/>
                <a:gd name="connsiteX5" fmla="*/ 90235 w 219935"/>
                <a:gd name="connsiteY5" fmla="*/ 0 h 114938"/>
                <a:gd name="connsiteX6" fmla="*/ 102151 w 219935"/>
                <a:gd name="connsiteY6" fmla="*/ 7022 h 114938"/>
                <a:gd name="connsiteX7" fmla="*/ 102471 w 219935"/>
                <a:gd name="connsiteY7" fmla="*/ 7235 h 114938"/>
                <a:gd name="connsiteX8" fmla="*/ 116303 w 219935"/>
                <a:gd name="connsiteY8" fmla="*/ 15428 h 114938"/>
                <a:gd name="connsiteX9" fmla="*/ 219935 w 219935"/>
                <a:gd name="connsiteY9" fmla="*/ 76714 h 114938"/>
                <a:gd name="connsiteX10" fmla="*/ 127155 w 219935"/>
                <a:gd name="connsiteY10" fmla="*/ 114273 h 114938"/>
                <a:gd name="connsiteX11" fmla="*/ 118856 w 219935"/>
                <a:gd name="connsiteY11" fmla="*/ 113421 h 114938"/>
                <a:gd name="connsiteX12" fmla="*/ 118856 w 219935"/>
                <a:gd name="connsiteY12" fmla="*/ 113421 h 11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935" h="114938">
                  <a:moveTo>
                    <a:pt x="118856" y="113421"/>
                  </a:moveTo>
                  <a:lnTo>
                    <a:pt x="4477" y="47348"/>
                  </a:lnTo>
                  <a:cubicBezTo>
                    <a:pt x="221" y="44900"/>
                    <a:pt x="-1268" y="39580"/>
                    <a:pt x="1179" y="35324"/>
                  </a:cubicBezTo>
                  <a:cubicBezTo>
                    <a:pt x="2243" y="33516"/>
                    <a:pt x="3945" y="32239"/>
                    <a:pt x="5754" y="31494"/>
                  </a:cubicBezTo>
                  <a:lnTo>
                    <a:pt x="5754" y="31494"/>
                  </a:lnTo>
                  <a:lnTo>
                    <a:pt x="90235" y="0"/>
                  </a:lnTo>
                  <a:lnTo>
                    <a:pt x="102151" y="7022"/>
                  </a:lnTo>
                  <a:lnTo>
                    <a:pt x="102471" y="7235"/>
                  </a:lnTo>
                  <a:lnTo>
                    <a:pt x="116303" y="15428"/>
                  </a:lnTo>
                  <a:lnTo>
                    <a:pt x="219935" y="76714"/>
                  </a:lnTo>
                  <a:lnTo>
                    <a:pt x="127155" y="114273"/>
                  </a:lnTo>
                  <a:cubicBezTo>
                    <a:pt x="124389" y="115443"/>
                    <a:pt x="121197" y="115017"/>
                    <a:pt x="118856" y="113421"/>
                  </a:cubicBezTo>
                  <a:lnTo>
                    <a:pt x="118856" y="113421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B8FBDCCA-72BB-0527-9BD1-0D5762CC6545}"/>
                </a:ext>
              </a:extLst>
            </p:cNvPr>
            <p:cNvSpPr/>
            <p:nvPr/>
          </p:nvSpPr>
          <p:spPr>
            <a:xfrm>
              <a:off x="473159" y="4092731"/>
              <a:ext cx="201748" cy="107068"/>
            </a:xfrm>
            <a:custGeom>
              <a:avLst/>
              <a:gdLst>
                <a:gd name="connsiteX0" fmla="*/ 0 w 201748"/>
                <a:gd name="connsiteY0" fmla="*/ 30249 h 107068"/>
                <a:gd name="connsiteX1" fmla="*/ 79693 w 201748"/>
                <a:gd name="connsiteY1" fmla="*/ 564 h 107068"/>
                <a:gd name="connsiteX2" fmla="*/ 86928 w 201748"/>
                <a:gd name="connsiteY2" fmla="*/ 1095 h 107068"/>
                <a:gd name="connsiteX3" fmla="*/ 86928 w 201748"/>
                <a:gd name="connsiteY3" fmla="*/ 1095 h 107068"/>
                <a:gd name="connsiteX4" fmla="*/ 197157 w 201748"/>
                <a:gd name="connsiteY4" fmla="*/ 61211 h 107068"/>
                <a:gd name="connsiteX5" fmla="*/ 200669 w 201748"/>
                <a:gd name="connsiteY5" fmla="*/ 73128 h 107068"/>
                <a:gd name="connsiteX6" fmla="*/ 196306 w 201748"/>
                <a:gd name="connsiteY6" fmla="*/ 77064 h 107068"/>
                <a:gd name="connsiteX7" fmla="*/ 196306 w 201748"/>
                <a:gd name="connsiteY7" fmla="*/ 77064 h 107068"/>
                <a:gd name="connsiteX8" fmla="*/ 122359 w 201748"/>
                <a:gd name="connsiteY8" fmla="*/ 107069 h 107068"/>
                <a:gd name="connsiteX9" fmla="*/ 114805 w 201748"/>
                <a:gd name="connsiteY9" fmla="*/ 98131 h 107068"/>
                <a:gd name="connsiteX10" fmla="*/ 0 w 201748"/>
                <a:gd name="connsiteY10" fmla="*/ 30249 h 10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48" h="107068">
                  <a:moveTo>
                    <a:pt x="0" y="30249"/>
                  </a:moveTo>
                  <a:lnTo>
                    <a:pt x="79693" y="564"/>
                  </a:lnTo>
                  <a:cubicBezTo>
                    <a:pt x="82140" y="-394"/>
                    <a:pt x="84800" y="-75"/>
                    <a:pt x="86928" y="1095"/>
                  </a:cubicBezTo>
                  <a:lnTo>
                    <a:pt x="86928" y="1095"/>
                  </a:lnTo>
                  <a:lnTo>
                    <a:pt x="197157" y="61211"/>
                  </a:lnTo>
                  <a:cubicBezTo>
                    <a:pt x="201413" y="63552"/>
                    <a:pt x="203009" y="68872"/>
                    <a:pt x="200669" y="73128"/>
                  </a:cubicBezTo>
                  <a:cubicBezTo>
                    <a:pt x="199605" y="74936"/>
                    <a:pt x="198115" y="76320"/>
                    <a:pt x="196306" y="77064"/>
                  </a:cubicBezTo>
                  <a:lnTo>
                    <a:pt x="196306" y="77064"/>
                  </a:lnTo>
                  <a:cubicBezTo>
                    <a:pt x="196306" y="77064"/>
                    <a:pt x="122359" y="107069"/>
                    <a:pt x="122359" y="107069"/>
                  </a:cubicBezTo>
                  <a:cubicBezTo>
                    <a:pt x="120976" y="103451"/>
                    <a:pt x="118422" y="100259"/>
                    <a:pt x="114805" y="98131"/>
                  </a:cubicBezTo>
                  <a:lnTo>
                    <a:pt x="0" y="30249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1" name="Graphic 36">
            <a:extLst>
              <a:ext uri="{FF2B5EF4-FFF2-40B4-BE49-F238E27FC236}">
                <a16:creationId xmlns:a16="http://schemas.microsoft.com/office/drawing/2014/main" id="{A220DE04-D391-E364-74D7-B238B6310B21}"/>
              </a:ext>
            </a:extLst>
          </p:cNvPr>
          <p:cNvGrpSpPr/>
          <p:nvPr/>
        </p:nvGrpSpPr>
        <p:grpSpPr>
          <a:xfrm>
            <a:off x="314946" y="4095059"/>
            <a:ext cx="340370" cy="297917"/>
            <a:chOff x="314944" y="3523847"/>
            <a:chExt cx="340370" cy="297917"/>
          </a:xfrm>
          <a:noFill/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47D09A4-58F9-844E-41E6-41E1DB633BB5}"/>
                </a:ext>
              </a:extLst>
            </p:cNvPr>
            <p:cNvSpPr/>
            <p:nvPr/>
          </p:nvSpPr>
          <p:spPr>
            <a:xfrm>
              <a:off x="314944" y="3587687"/>
              <a:ext cx="42559" cy="234077"/>
            </a:xfrm>
            <a:custGeom>
              <a:avLst/>
              <a:gdLst>
                <a:gd name="connsiteX0" fmla="*/ 0 w 42559"/>
                <a:gd name="connsiteY0" fmla="*/ 42560 h 234077"/>
                <a:gd name="connsiteX1" fmla="*/ 0 w 42559"/>
                <a:gd name="connsiteY1" fmla="*/ 191518 h 234077"/>
                <a:gd name="connsiteX2" fmla="*/ 42560 w 42559"/>
                <a:gd name="connsiteY2" fmla="*/ 234078 h 234077"/>
                <a:gd name="connsiteX3" fmla="*/ 42560 w 42559"/>
                <a:gd name="connsiteY3" fmla="*/ 0 h 234077"/>
                <a:gd name="connsiteX4" fmla="*/ 0 w 42559"/>
                <a:gd name="connsiteY4" fmla="*/ 42560 h 23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9" h="234077">
                  <a:moveTo>
                    <a:pt x="0" y="42560"/>
                  </a:moveTo>
                  <a:lnTo>
                    <a:pt x="0" y="191518"/>
                  </a:lnTo>
                  <a:cubicBezTo>
                    <a:pt x="0" y="214926"/>
                    <a:pt x="19152" y="234078"/>
                    <a:pt x="42560" y="234078"/>
                  </a:cubicBezTo>
                  <a:lnTo>
                    <a:pt x="42560" y="0"/>
                  </a:lnTo>
                  <a:cubicBezTo>
                    <a:pt x="19152" y="0"/>
                    <a:pt x="0" y="19152"/>
                    <a:pt x="0" y="42560"/>
                  </a:cubicBez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80E6A54-490C-FBBF-989F-FA76B3965016}"/>
                </a:ext>
              </a:extLst>
            </p:cNvPr>
            <p:cNvSpPr/>
            <p:nvPr/>
          </p:nvSpPr>
          <p:spPr>
            <a:xfrm>
              <a:off x="378677" y="3523847"/>
              <a:ext cx="212798" cy="297917"/>
            </a:xfrm>
            <a:custGeom>
              <a:avLst/>
              <a:gdLst>
                <a:gd name="connsiteX0" fmla="*/ 170238 w 212798"/>
                <a:gd name="connsiteY0" fmla="*/ 21280 h 297917"/>
                <a:gd name="connsiteX1" fmla="*/ 148959 w 212798"/>
                <a:gd name="connsiteY1" fmla="*/ 0 h 297917"/>
                <a:gd name="connsiteX2" fmla="*/ 63839 w 212798"/>
                <a:gd name="connsiteY2" fmla="*/ 0 h 297917"/>
                <a:gd name="connsiteX3" fmla="*/ 42560 w 212798"/>
                <a:gd name="connsiteY3" fmla="*/ 21280 h 297917"/>
                <a:gd name="connsiteX4" fmla="*/ 42560 w 212798"/>
                <a:gd name="connsiteY4" fmla="*/ 63839 h 297917"/>
                <a:gd name="connsiteX5" fmla="*/ 0 w 212798"/>
                <a:gd name="connsiteY5" fmla="*/ 63839 h 297917"/>
                <a:gd name="connsiteX6" fmla="*/ 0 w 212798"/>
                <a:gd name="connsiteY6" fmla="*/ 297917 h 297917"/>
                <a:gd name="connsiteX7" fmla="*/ 212798 w 212798"/>
                <a:gd name="connsiteY7" fmla="*/ 297917 h 297917"/>
                <a:gd name="connsiteX8" fmla="*/ 212798 w 212798"/>
                <a:gd name="connsiteY8" fmla="*/ 63839 h 297917"/>
                <a:gd name="connsiteX9" fmla="*/ 170238 w 212798"/>
                <a:gd name="connsiteY9" fmla="*/ 63839 h 297917"/>
                <a:gd name="connsiteX10" fmla="*/ 170238 w 212798"/>
                <a:gd name="connsiteY10" fmla="*/ 21280 h 297917"/>
                <a:gd name="connsiteX11" fmla="*/ 148959 w 212798"/>
                <a:gd name="connsiteY11" fmla="*/ 63839 h 297917"/>
                <a:gd name="connsiteX12" fmla="*/ 63839 w 212798"/>
                <a:gd name="connsiteY12" fmla="*/ 63839 h 297917"/>
                <a:gd name="connsiteX13" fmla="*/ 63839 w 212798"/>
                <a:gd name="connsiteY13" fmla="*/ 21280 h 297917"/>
                <a:gd name="connsiteX14" fmla="*/ 148959 w 212798"/>
                <a:gd name="connsiteY14" fmla="*/ 21280 h 297917"/>
                <a:gd name="connsiteX15" fmla="*/ 148959 w 212798"/>
                <a:gd name="connsiteY15" fmla="*/ 63839 h 29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798" h="297917">
                  <a:moveTo>
                    <a:pt x="170238" y="21280"/>
                  </a:moveTo>
                  <a:cubicBezTo>
                    <a:pt x="170238" y="9576"/>
                    <a:pt x="160663" y="0"/>
                    <a:pt x="148959" y="0"/>
                  </a:cubicBezTo>
                  <a:lnTo>
                    <a:pt x="63839" y="0"/>
                  </a:lnTo>
                  <a:cubicBezTo>
                    <a:pt x="52136" y="0"/>
                    <a:pt x="42560" y="9576"/>
                    <a:pt x="42560" y="21280"/>
                  </a:cubicBezTo>
                  <a:lnTo>
                    <a:pt x="42560" y="63839"/>
                  </a:lnTo>
                  <a:lnTo>
                    <a:pt x="0" y="63839"/>
                  </a:lnTo>
                  <a:lnTo>
                    <a:pt x="0" y="297917"/>
                  </a:lnTo>
                  <a:lnTo>
                    <a:pt x="212798" y="297917"/>
                  </a:lnTo>
                  <a:lnTo>
                    <a:pt x="212798" y="63839"/>
                  </a:lnTo>
                  <a:lnTo>
                    <a:pt x="170238" y="63839"/>
                  </a:lnTo>
                  <a:lnTo>
                    <a:pt x="170238" y="21280"/>
                  </a:lnTo>
                  <a:close/>
                  <a:moveTo>
                    <a:pt x="148959" y="63839"/>
                  </a:moveTo>
                  <a:lnTo>
                    <a:pt x="63839" y="63839"/>
                  </a:lnTo>
                  <a:lnTo>
                    <a:pt x="63839" y="21280"/>
                  </a:lnTo>
                  <a:lnTo>
                    <a:pt x="148959" y="21280"/>
                  </a:lnTo>
                  <a:lnTo>
                    <a:pt x="148959" y="63839"/>
                  </a:ln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24B23B6-82D6-652D-8260-CF0C1FDFD47A}"/>
                </a:ext>
              </a:extLst>
            </p:cNvPr>
            <p:cNvSpPr/>
            <p:nvPr/>
          </p:nvSpPr>
          <p:spPr>
            <a:xfrm>
              <a:off x="612755" y="3587687"/>
              <a:ext cx="42559" cy="234077"/>
            </a:xfrm>
            <a:custGeom>
              <a:avLst/>
              <a:gdLst>
                <a:gd name="connsiteX0" fmla="*/ 0 w 42559"/>
                <a:gd name="connsiteY0" fmla="*/ 0 h 234077"/>
                <a:gd name="connsiteX1" fmla="*/ 0 w 42559"/>
                <a:gd name="connsiteY1" fmla="*/ 234078 h 234077"/>
                <a:gd name="connsiteX2" fmla="*/ 42560 w 42559"/>
                <a:gd name="connsiteY2" fmla="*/ 191518 h 234077"/>
                <a:gd name="connsiteX3" fmla="*/ 42560 w 42559"/>
                <a:gd name="connsiteY3" fmla="*/ 42560 h 234077"/>
                <a:gd name="connsiteX4" fmla="*/ 0 w 42559"/>
                <a:gd name="connsiteY4" fmla="*/ 0 h 23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9" h="234077">
                  <a:moveTo>
                    <a:pt x="0" y="0"/>
                  </a:moveTo>
                  <a:lnTo>
                    <a:pt x="0" y="234078"/>
                  </a:lnTo>
                  <a:cubicBezTo>
                    <a:pt x="23408" y="234078"/>
                    <a:pt x="42560" y="214926"/>
                    <a:pt x="42560" y="191518"/>
                  </a:cubicBezTo>
                  <a:lnTo>
                    <a:pt x="42560" y="42560"/>
                  </a:lnTo>
                  <a:cubicBezTo>
                    <a:pt x="42560" y="19152"/>
                    <a:pt x="23408" y="0"/>
                    <a:pt x="0" y="0"/>
                  </a:cubicBezTo>
                  <a:close/>
                </a:path>
              </a:pathLst>
            </a:custGeom>
            <a:noFill/>
            <a:ln w="10160" cap="flat">
              <a:solidFill>
                <a:srgbClr val="1A1A1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Cyrl-R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516958AC-4205-0A09-C0EE-2B8D451E587E}"/>
              </a:ext>
            </a:extLst>
          </p:cNvPr>
          <p:cNvSpPr/>
          <p:nvPr/>
        </p:nvSpPr>
        <p:spPr>
          <a:xfrm>
            <a:off x="250572" y="3965303"/>
            <a:ext cx="1540551" cy="10639"/>
          </a:xfrm>
          <a:custGeom>
            <a:avLst/>
            <a:gdLst>
              <a:gd name="connsiteX0" fmla="*/ 0 w 1540551"/>
              <a:gd name="connsiteY0" fmla="*/ 0 h 10639"/>
              <a:gd name="connsiteX1" fmla="*/ 1540552 w 1540551"/>
              <a:gd name="connsiteY1" fmla="*/ 0 h 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551" h="10639">
                <a:moveTo>
                  <a:pt x="0" y="0"/>
                </a:moveTo>
                <a:lnTo>
                  <a:pt x="1540552" y="0"/>
                </a:lnTo>
              </a:path>
            </a:pathLst>
          </a:custGeom>
          <a:ln w="10639" cap="flat">
            <a:solidFill>
              <a:srgbClr val="B9BAB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D9FA972-27E5-8053-C44E-ED7810902659}"/>
              </a:ext>
            </a:extLst>
          </p:cNvPr>
          <p:cNvSpPr/>
          <p:nvPr/>
        </p:nvSpPr>
        <p:spPr>
          <a:xfrm>
            <a:off x="250572" y="4510480"/>
            <a:ext cx="1540551" cy="10639"/>
          </a:xfrm>
          <a:custGeom>
            <a:avLst/>
            <a:gdLst>
              <a:gd name="connsiteX0" fmla="*/ 0 w 1540551"/>
              <a:gd name="connsiteY0" fmla="*/ 0 h 10639"/>
              <a:gd name="connsiteX1" fmla="*/ 1540552 w 1540551"/>
              <a:gd name="connsiteY1" fmla="*/ 0 h 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551" h="10639">
                <a:moveTo>
                  <a:pt x="0" y="0"/>
                </a:moveTo>
                <a:lnTo>
                  <a:pt x="1540552" y="0"/>
                </a:lnTo>
              </a:path>
            </a:pathLst>
          </a:custGeom>
          <a:ln w="10639" cap="flat">
            <a:solidFill>
              <a:srgbClr val="B9BAB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5" name="Freeform: Shape 334">
            <a:extLst>
              <a:ext uri="{FF2B5EF4-FFF2-40B4-BE49-F238E27FC236}">
                <a16:creationId xmlns:a16="http://schemas.microsoft.com/office/drawing/2014/main" id="{CECE43C4-7FFD-7712-05EA-8CF67AB34FE4}"/>
              </a:ext>
            </a:extLst>
          </p:cNvPr>
          <p:cNvSpPr/>
          <p:nvPr/>
        </p:nvSpPr>
        <p:spPr>
          <a:xfrm>
            <a:off x="250572" y="5048995"/>
            <a:ext cx="1540551" cy="10639"/>
          </a:xfrm>
          <a:custGeom>
            <a:avLst/>
            <a:gdLst>
              <a:gd name="connsiteX0" fmla="*/ 0 w 1540551"/>
              <a:gd name="connsiteY0" fmla="*/ 0 h 10639"/>
              <a:gd name="connsiteX1" fmla="*/ 1540552 w 1540551"/>
              <a:gd name="connsiteY1" fmla="*/ 0 h 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551" h="10639">
                <a:moveTo>
                  <a:pt x="0" y="0"/>
                </a:moveTo>
                <a:lnTo>
                  <a:pt x="1540552" y="0"/>
                </a:lnTo>
              </a:path>
            </a:pathLst>
          </a:custGeom>
          <a:ln w="10639" cap="flat">
            <a:solidFill>
              <a:srgbClr val="B9BAB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6" name="Freeform: Shape 335">
            <a:extLst>
              <a:ext uri="{FF2B5EF4-FFF2-40B4-BE49-F238E27FC236}">
                <a16:creationId xmlns:a16="http://schemas.microsoft.com/office/drawing/2014/main" id="{E54DBAD8-4C0B-C0B0-BEB0-06DE917B1753}"/>
              </a:ext>
            </a:extLst>
          </p:cNvPr>
          <p:cNvSpPr/>
          <p:nvPr/>
        </p:nvSpPr>
        <p:spPr>
          <a:xfrm>
            <a:off x="250572" y="5599179"/>
            <a:ext cx="1540551" cy="10639"/>
          </a:xfrm>
          <a:custGeom>
            <a:avLst/>
            <a:gdLst>
              <a:gd name="connsiteX0" fmla="*/ 0 w 1540551"/>
              <a:gd name="connsiteY0" fmla="*/ 0 h 10639"/>
              <a:gd name="connsiteX1" fmla="*/ 1540552 w 1540551"/>
              <a:gd name="connsiteY1" fmla="*/ 0 h 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551" h="10639">
                <a:moveTo>
                  <a:pt x="0" y="0"/>
                </a:moveTo>
                <a:lnTo>
                  <a:pt x="1540552" y="0"/>
                </a:lnTo>
              </a:path>
            </a:pathLst>
          </a:custGeom>
          <a:ln w="10639" cap="flat">
            <a:solidFill>
              <a:srgbClr val="B9BAB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7" name="Freeform: Shape 336">
            <a:extLst>
              <a:ext uri="{FF2B5EF4-FFF2-40B4-BE49-F238E27FC236}">
                <a16:creationId xmlns:a16="http://schemas.microsoft.com/office/drawing/2014/main" id="{21E32B3B-3E6C-8FAF-459B-D457CF63F084}"/>
              </a:ext>
            </a:extLst>
          </p:cNvPr>
          <p:cNvSpPr/>
          <p:nvPr/>
        </p:nvSpPr>
        <p:spPr>
          <a:xfrm>
            <a:off x="2224173" y="3972941"/>
            <a:ext cx="1308049" cy="10639"/>
          </a:xfrm>
          <a:custGeom>
            <a:avLst/>
            <a:gdLst>
              <a:gd name="connsiteX0" fmla="*/ 0 w 1003555"/>
              <a:gd name="connsiteY0" fmla="*/ 0 h 10639"/>
              <a:gd name="connsiteX1" fmla="*/ 1003556 w 1003555"/>
              <a:gd name="connsiteY1" fmla="*/ 0 h 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3555" h="10639">
                <a:moveTo>
                  <a:pt x="0" y="0"/>
                </a:moveTo>
                <a:lnTo>
                  <a:pt x="1003556" y="0"/>
                </a:lnTo>
              </a:path>
            </a:pathLst>
          </a:custGeom>
          <a:ln w="10639" cap="flat">
            <a:solidFill>
              <a:srgbClr val="B9BAB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8" name="Freeform: Shape 337">
            <a:extLst>
              <a:ext uri="{FF2B5EF4-FFF2-40B4-BE49-F238E27FC236}">
                <a16:creationId xmlns:a16="http://schemas.microsoft.com/office/drawing/2014/main" id="{7782A77D-1F12-E584-0636-C8FCBED262ED}"/>
              </a:ext>
            </a:extLst>
          </p:cNvPr>
          <p:cNvSpPr/>
          <p:nvPr/>
        </p:nvSpPr>
        <p:spPr>
          <a:xfrm>
            <a:off x="2224173" y="4709830"/>
            <a:ext cx="1308049" cy="10639"/>
          </a:xfrm>
          <a:custGeom>
            <a:avLst/>
            <a:gdLst>
              <a:gd name="connsiteX0" fmla="*/ 0 w 1003555"/>
              <a:gd name="connsiteY0" fmla="*/ 0 h 10639"/>
              <a:gd name="connsiteX1" fmla="*/ 1003556 w 1003555"/>
              <a:gd name="connsiteY1" fmla="*/ 0 h 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3555" h="10639">
                <a:moveTo>
                  <a:pt x="0" y="0"/>
                </a:moveTo>
                <a:lnTo>
                  <a:pt x="1003556" y="0"/>
                </a:lnTo>
              </a:path>
            </a:pathLst>
          </a:custGeom>
          <a:ln w="10639" cap="flat">
            <a:solidFill>
              <a:srgbClr val="B9BAB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9" name="Freeform: Shape 338">
            <a:extLst>
              <a:ext uri="{FF2B5EF4-FFF2-40B4-BE49-F238E27FC236}">
                <a16:creationId xmlns:a16="http://schemas.microsoft.com/office/drawing/2014/main" id="{9888094B-F057-A0B5-5EA4-FE5BD37A30B7}"/>
              </a:ext>
            </a:extLst>
          </p:cNvPr>
          <p:cNvSpPr/>
          <p:nvPr/>
        </p:nvSpPr>
        <p:spPr>
          <a:xfrm>
            <a:off x="2224173" y="5438290"/>
            <a:ext cx="1308049" cy="10639"/>
          </a:xfrm>
          <a:custGeom>
            <a:avLst/>
            <a:gdLst>
              <a:gd name="connsiteX0" fmla="*/ 0 w 2211504"/>
              <a:gd name="connsiteY0" fmla="*/ 0 h 10639"/>
              <a:gd name="connsiteX1" fmla="*/ 2211504 w 2211504"/>
              <a:gd name="connsiteY1" fmla="*/ 0 h 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1504" h="10639">
                <a:moveTo>
                  <a:pt x="0" y="0"/>
                </a:moveTo>
                <a:lnTo>
                  <a:pt x="2211504" y="0"/>
                </a:lnTo>
              </a:path>
            </a:pathLst>
          </a:custGeom>
          <a:ln w="10639" cap="flat">
            <a:solidFill>
              <a:srgbClr val="B9BAB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1" name="Freeform: Shape 340">
            <a:extLst>
              <a:ext uri="{FF2B5EF4-FFF2-40B4-BE49-F238E27FC236}">
                <a16:creationId xmlns:a16="http://schemas.microsoft.com/office/drawing/2014/main" id="{8D5FDFEF-4BA5-C6D9-4F02-9EE7C4719B2F}"/>
              </a:ext>
            </a:extLst>
          </p:cNvPr>
          <p:cNvSpPr/>
          <p:nvPr/>
        </p:nvSpPr>
        <p:spPr>
          <a:xfrm>
            <a:off x="2023561" y="3475391"/>
            <a:ext cx="10639" cy="2600924"/>
          </a:xfrm>
          <a:custGeom>
            <a:avLst/>
            <a:gdLst>
              <a:gd name="connsiteX0" fmla="*/ 0 w 10639"/>
              <a:gd name="connsiteY0" fmla="*/ 0 h 2600924"/>
              <a:gd name="connsiteX1" fmla="*/ 0 w 10639"/>
              <a:gd name="connsiteY1" fmla="*/ 2600925 h 26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9" h="2600924">
                <a:moveTo>
                  <a:pt x="0" y="0"/>
                </a:moveTo>
                <a:lnTo>
                  <a:pt x="0" y="2600925"/>
                </a:lnTo>
              </a:path>
            </a:pathLst>
          </a:custGeom>
          <a:ln w="10639" cap="flat">
            <a:solidFill>
              <a:srgbClr val="B9BAB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35BDD4D6-B74B-48AA-B724-416268C4B825}"/>
              </a:ext>
            </a:extLst>
          </p:cNvPr>
          <p:cNvSpPr txBox="1"/>
          <p:nvPr/>
        </p:nvSpPr>
        <p:spPr>
          <a:xfrm>
            <a:off x="823882" y="4005623"/>
            <a:ext cx="5995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59</a:t>
            </a:r>
            <a:r>
              <a:rPr kumimoji="0" lang="sr-Cyrl-RS" sz="20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%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89C48BB2-A40B-4426-12CC-94826577C150}"/>
              </a:ext>
            </a:extLst>
          </p:cNvPr>
          <p:cNvSpPr txBox="1"/>
          <p:nvPr/>
        </p:nvSpPr>
        <p:spPr>
          <a:xfrm>
            <a:off x="824654" y="4283172"/>
            <a:ext cx="51296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/>
                <a:solidFill>
                  <a:srgbClr val="1A1A18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rtl val="0"/>
              </a:rPr>
              <a:t>Employed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6BE61B2E-1374-C82D-3788-628C45754799}"/>
              </a:ext>
            </a:extLst>
          </p:cNvPr>
          <p:cNvSpPr txBox="1"/>
          <p:nvPr/>
        </p:nvSpPr>
        <p:spPr>
          <a:xfrm>
            <a:off x="823882" y="4553530"/>
            <a:ext cx="5995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40</a:t>
            </a:r>
            <a:r>
              <a:rPr kumimoji="0" lang="sr-Cyrl-RS" sz="20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%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76D6A28C-2CB3-6BB0-05FF-5D2930E3F0AB}"/>
              </a:ext>
            </a:extLst>
          </p:cNvPr>
          <p:cNvSpPr txBox="1"/>
          <p:nvPr/>
        </p:nvSpPr>
        <p:spPr>
          <a:xfrm>
            <a:off x="824654" y="4831079"/>
            <a:ext cx="82394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/>
                <a:solidFill>
                  <a:srgbClr val="1A1A18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rtl val="0"/>
              </a:rPr>
              <a:t>Earn $100,000+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5BFFC0D7-0299-F795-6E96-7C9DD8AFB070}"/>
              </a:ext>
            </a:extLst>
          </p:cNvPr>
          <p:cNvSpPr txBox="1"/>
          <p:nvPr/>
        </p:nvSpPr>
        <p:spPr>
          <a:xfrm>
            <a:off x="823882" y="5101437"/>
            <a:ext cx="5995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51</a:t>
            </a:r>
            <a:r>
              <a:rPr kumimoji="0" lang="sr-Cyrl-RS" sz="20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%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770BA6F-69B7-CDF6-F6DE-7A4BC516B5A1}"/>
              </a:ext>
            </a:extLst>
          </p:cNvPr>
          <p:cNvSpPr txBox="1"/>
          <p:nvPr/>
        </p:nvSpPr>
        <p:spPr>
          <a:xfrm>
            <a:off x="824654" y="5378986"/>
            <a:ext cx="82394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/>
                <a:solidFill>
                  <a:srgbClr val="1A1A18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rtl val="0"/>
              </a:rPr>
              <a:t>Some College +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503E010E-7C94-96F8-3396-930B82DA2D95}"/>
              </a:ext>
            </a:extLst>
          </p:cNvPr>
          <p:cNvSpPr txBox="1"/>
          <p:nvPr/>
        </p:nvSpPr>
        <p:spPr>
          <a:xfrm>
            <a:off x="833885" y="5649345"/>
            <a:ext cx="5995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38</a:t>
            </a:r>
            <a:r>
              <a:rPr kumimoji="0" lang="sr-Cyrl-RS" sz="2000" b="1" i="0" u="none" strike="noStrike" kern="0" cap="none" spc="0" normalizeH="0" baseline="0" noProof="0" dirty="0">
                <a:ln/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%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DCF0CC88-9471-7EBE-6E1C-A883DDA161CA}"/>
              </a:ext>
            </a:extLst>
          </p:cNvPr>
          <p:cNvSpPr txBox="1"/>
          <p:nvPr/>
        </p:nvSpPr>
        <p:spPr>
          <a:xfrm>
            <a:off x="834657" y="5926894"/>
            <a:ext cx="60272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/>
                <a:solidFill>
                  <a:srgbClr val="1A1A18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rtl val="0"/>
              </a:rPr>
              <a:t>White collar</a:t>
            </a:r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24307900-6E40-EC63-4469-76B62E8DDFA4}"/>
              </a:ext>
            </a:extLst>
          </p:cNvPr>
          <p:cNvGrpSpPr/>
          <p:nvPr/>
        </p:nvGrpSpPr>
        <p:grpSpPr>
          <a:xfrm>
            <a:off x="2232244" y="3457716"/>
            <a:ext cx="1308822" cy="416048"/>
            <a:chOff x="2232244" y="3511178"/>
            <a:chExt cx="1308822" cy="416048"/>
          </a:xfrm>
        </p:grpSpPr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3F54ED96-AF2F-C819-C3C7-18BD3F1CEE7C}"/>
                </a:ext>
              </a:extLst>
            </p:cNvPr>
            <p:cNvSpPr txBox="1"/>
            <p:nvPr/>
          </p:nvSpPr>
          <p:spPr>
            <a:xfrm>
              <a:off x="2232244" y="3511178"/>
              <a:ext cx="59952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/>
                  <a:solidFill>
                    <a:srgbClr val="231F20"/>
                  </a:solidFill>
                  <a:effectLst/>
                  <a:uLnTx/>
                  <a:uFillTx/>
                  <a:latin typeface="Arial Black" panose="020B0A04020102020204" pitchFamily="34" charset="0"/>
                  <a:sym typeface="Gotham-Black"/>
                  <a:rtl val="0"/>
                </a:rPr>
                <a:t>84</a:t>
              </a:r>
              <a:r>
                <a:rPr kumimoji="0" lang="sr-Cyrl-RS" sz="2000" b="1" i="0" u="none" strike="noStrike" kern="0" cap="none" spc="0" normalizeH="0" baseline="0" noProof="0" dirty="0">
                  <a:ln/>
                  <a:solidFill>
                    <a:srgbClr val="231F20"/>
                  </a:solidFill>
                  <a:effectLst/>
                  <a:uLnTx/>
                  <a:uFillTx/>
                  <a:latin typeface="Arial Black" panose="020B0A04020102020204" pitchFamily="34" charset="0"/>
                  <a:sym typeface="Gotham-Black"/>
                  <a:rtl val="0"/>
                </a:rPr>
                <a:t>%</a:t>
              </a: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1BD1D833-B212-1FA9-70D4-84340E1B2153}"/>
                </a:ext>
              </a:extLst>
            </p:cNvPr>
            <p:cNvSpPr txBox="1"/>
            <p:nvPr/>
          </p:nvSpPr>
          <p:spPr>
            <a:xfrm>
              <a:off x="2233016" y="3788727"/>
              <a:ext cx="130805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/>
                  <a:solidFill>
                    <a:srgbClr val="1A1A18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  <a:rtl val="0"/>
                </a:rPr>
                <a:t>Active on social platforms</a:t>
              </a:r>
              <a:endParaRPr kumimoji="0" lang="sr-Cyrl-RS" sz="900" b="0" i="0" u="none" strike="noStrike" kern="0" cap="none" spc="0" normalizeH="0" baseline="0" noProof="0" dirty="0">
                <a:ln/>
                <a:solidFill>
                  <a:srgbClr val="1A1A18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rtl val="0"/>
              </a:endParaRP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4E031A54-CF07-DC14-5484-539D5D3BC1AE}"/>
              </a:ext>
            </a:extLst>
          </p:cNvPr>
          <p:cNvGrpSpPr/>
          <p:nvPr/>
        </p:nvGrpSpPr>
        <p:grpSpPr>
          <a:xfrm>
            <a:off x="2232244" y="4049759"/>
            <a:ext cx="1358341" cy="554548"/>
            <a:chOff x="2232244" y="4149388"/>
            <a:chExt cx="1358341" cy="554548"/>
          </a:xfrm>
        </p:grpSpPr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30966929-7369-887F-C9F3-962F51836F8B}"/>
                </a:ext>
              </a:extLst>
            </p:cNvPr>
            <p:cNvSpPr txBox="1"/>
            <p:nvPr/>
          </p:nvSpPr>
          <p:spPr>
            <a:xfrm>
              <a:off x="2232244" y="4149388"/>
              <a:ext cx="59952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/>
                  <a:solidFill>
                    <a:srgbClr val="231F20"/>
                  </a:solidFill>
                  <a:effectLst/>
                  <a:uLnTx/>
                  <a:uFillTx/>
                  <a:latin typeface="Arial Black" panose="020B0A04020102020204" pitchFamily="34" charset="0"/>
                  <a:sym typeface="Gotham-Black"/>
                  <a:rtl val="0"/>
                </a:rPr>
                <a:t>32</a:t>
              </a:r>
              <a:r>
                <a:rPr kumimoji="0" lang="sr-Cyrl-RS" sz="2000" b="1" i="0" u="none" strike="noStrike" kern="0" cap="none" spc="0" normalizeH="0" baseline="0" noProof="0" dirty="0">
                  <a:ln/>
                  <a:solidFill>
                    <a:srgbClr val="231F20"/>
                  </a:solidFill>
                  <a:effectLst/>
                  <a:uLnTx/>
                  <a:uFillTx/>
                  <a:latin typeface="Arial Black" panose="020B0A04020102020204" pitchFamily="34" charset="0"/>
                  <a:sym typeface="Gotham-Black"/>
                  <a:rtl val="0"/>
                </a:rPr>
                <a:t>%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D045A8E3-36BF-B469-8681-E50BDE118996}"/>
                </a:ext>
              </a:extLst>
            </p:cNvPr>
            <p:cNvSpPr txBox="1"/>
            <p:nvPr/>
          </p:nvSpPr>
          <p:spPr>
            <a:xfrm>
              <a:off x="2233016" y="4426937"/>
              <a:ext cx="135756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/>
                  <a:solidFill>
                    <a:srgbClr val="1A1A18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  <a:rtl val="0"/>
                </a:rPr>
                <a:t>More likely to sell their home in the next year</a:t>
              </a:r>
              <a:endParaRPr kumimoji="0" lang="sr-Cyrl-RS" sz="900" b="0" i="0" u="none" strike="noStrike" kern="0" cap="none" spc="0" normalizeH="0" baseline="0" noProof="0" dirty="0">
                <a:ln/>
                <a:solidFill>
                  <a:srgbClr val="1A1A18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rtl val="0"/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0370D9F-B422-3BEB-595F-998FFF3AFB81}"/>
              </a:ext>
            </a:extLst>
          </p:cNvPr>
          <p:cNvGrpSpPr/>
          <p:nvPr/>
        </p:nvGrpSpPr>
        <p:grpSpPr>
          <a:xfrm>
            <a:off x="2232244" y="4780302"/>
            <a:ext cx="1276905" cy="554548"/>
            <a:chOff x="2232244" y="4787598"/>
            <a:chExt cx="1276905" cy="554548"/>
          </a:xfrm>
        </p:grpSpPr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87858C8D-8163-C9E6-AE6E-F4EB9F8F18F4}"/>
                </a:ext>
              </a:extLst>
            </p:cNvPr>
            <p:cNvSpPr txBox="1"/>
            <p:nvPr/>
          </p:nvSpPr>
          <p:spPr>
            <a:xfrm>
              <a:off x="2232244" y="4787598"/>
              <a:ext cx="59952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/>
                  <a:solidFill>
                    <a:srgbClr val="231F20"/>
                  </a:solidFill>
                  <a:effectLst/>
                  <a:uLnTx/>
                  <a:uFillTx/>
                  <a:latin typeface="Arial Black" panose="020B0A04020102020204" pitchFamily="34" charset="0"/>
                  <a:sym typeface="Gotham-Black"/>
                  <a:rtl val="0"/>
                </a:rPr>
                <a:t>16</a:t>
              </a:r>
              <a:r>
                <a:rPr kumimoji="0" lang="sr-Cyrl-RS" sz="2000" b="1" i="0" u="none" strike="noStrike" kern="0" cap="none" spc="0" normalizeH="0" baseline="0" noProof="0" dirty="0">
                  <a:ln/>
                  <a:solidFill>
                    <a:srgbClr val="231F20"/>
                  </a:solidFill>
                  <a:effectLst/>
                  <a:uLnTx/>
                  <a:uFillTx/>
                  <a:latin typeface="Arial Black" panose="020B0A04020102020204" pitchFamily="34" charset="0"/>
                  <a:sym typeface="Gotham-Black"/>
                  <a:rtl val="0"/>
                </a:rPr>
                <a:t>%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331C8310-657D-4DCB-5E41-07E7EB519D1B}"/>
                </a:ext>
              </a:extLst>
            </p:cNvPr>
            <p:cNvSpPr txBox="1"/>
            <p:nvPr/>
          </p:nvSpPr>
          <p:spPr>
            <a:xfrm>
              <a:off x="2233017" y="5065147"/>
              <a:ext cx="12761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/>
                  <a:solidFill>
                    <a:srgbClr val="1A1A18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  <a:rtl val="0"/>
                </a:rPr>
                <a:t>Plan to invest in stocks or bonds in the next year</a:t>
              </a:r>
            </a:p>
          </p:txBody>
        </p:sp>
      </p:grp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id="{C73EA534-6DE5-36D5-FEE7-E56668C7F6B3}"/>
              </a:ext>
            </a:extLst>
          </p:cNvPr>
          <p:cNvSpPr/>
          <p:nvPr/>
        </p:nvSpPr>
        <p:spPr>
          <a:xfrm>
            <a:off x="250572" y="3335681"/>
            <a:ext cx="6197852" cy="10639"/>
          </a:xfrm>
          <a:custGeom>
            <a:avLst/>
            <a:gdLst>
              <a:gd name="connsiteX0" fmla="*/ 0 w 5601484"/>
              <a:gd name="connsiteY0" fmla="*/ 0 h 10639"/>
              <a:gd name="connsiteX1" fmla="*/ 5601485 w 5601484"/>
              <a:gd name="connsiteY1" fmla="*/ 0 h 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01484" h="10639">
                <a:moveTo>
                  <a:pt x="0" y="0"/>
                </a:moveTo>
                <a:lnTo>
                  <a:pt x="5601485" y="0"/>
                </a:lnTo>
              </a:path>
            </a:pathLst>
          </a:custGeom>
          <a:ln w="10639" cap="flat">
            <a:solidFill>
              <a:srgbClr val="B9BAB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Graphic 379">
            <a:extLst>
              <a:ext uri="{FF2B5EF4-FFF2-40B4-BE49-F238E27FC236}">
                <a16:creationId xmlns:a16="http://schemas.microsoft.com/office/drawing/2014/main" id="{DDF46865-93C7-F98D-FD1D-1F713077FA5C}"/>
              </a:ext>
            </a:extLst>
          </p:cNvPr>
          <p:cNvSpPr/>
          <p:nvPr/>
        </p:nvSpPr>
        <p:spPr>
          <a:xfrm>
            <a:off x="2312861" y="134360"/>
            <a:ext cx="3432952" cy="406893"/>
          </a:xfrm>
          <a:prstGeom prst="roundRect">
            <a:avLst>
              <a:gd name="adj" fmla="val 50000"/>
            </a:avLst>
          </a:prstGeom>
          <a:noFill/>
          <a:ln w="12700" cap="flat">
            <a:solidFill>
              <a:srgbClr val="02020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1" name="object 2">
            <a:extLst>
              <a:ext uri="{FF2B5EF4-FFF2-40B4-BE49-F238E27FC236}">
                <a16:creationId xmlns:a16="http://schemas.microsoft.com/office/drawing/2014/main" id="{6DF6BFA8-74D2-8CA4-A83D-B539A0164E20}"/>
              </a:ext>
            </a:extLst>
          </p:cNvPr>
          <p:cNvSpPr txBox="1"/>
          <p:nvPr/>
        </p:nvSpPr>
        <p:spPr>
          <a:xfrm>
            <a:off x="2686768" y="222390"/>
            <a:ext cx="268513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4483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"/>
                <a:cs typeface="Arial Black"/>
              </a:rPr>
              <a:t>We Play Your Favorite Songs</a:t>
            </a: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77BC0EF-27F8-4F42-555A-8546EC11A6A9}"/>
              </a:ext>
            </a:extLst>
          </p:cNvPr>
          <p:cNvGrpSpPr/>
          <p:nvPr/>
        </p:nvGrpSpPr>
        <p:grpSpPr>
          <a:xfrm>
            <a:off x="2232244" y="5510845"/>
            <a:ext cx="1368980" cy="554548"/>
            <a:chOff x="2232244" y="5564307"/>
            <a:chExt cx="1368980" cy="554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64EE2F-EAA6-21A7-6CB8-32A8662A33F6}"/>
                </a:ext>
              </a:extLst>
            </p:cNvPr>
            <p:cNvSpPr txBox="1"/>
            <p:nvPr/>
          </p:nvSpPr>
          <p:spPr>
            <a:xfrm>
              <a:off x="2232244" y="5564307"/>
              <a:ext cx="59952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/>
                  <a:solidFill>
                    <a:srgbClr val="231F20"/>
                  </a:solidFill>
                  <a:effectLst/>
                  <a:uLnTx/>
                  <a:uFillTx/>
                  <a:latin typeface="Arial Black" panose="020B0A04020102020204" pitchFamily="34" charset="0"/>
                  <a:sym typeface="Gotham-Black"/>
                  <a:rtl val="0"/>
                </a:rPr>
                <a:t>16</a:t>
              </a:r>
              <a:r>
                <a:rPr kumimoji="0" lang="sr-Cyrl-RS" sz="2000" b="1" i="0" u="none" strike="noStrike" kern="0" cap="none" spc="0" normalizeH="0" baseline="0" noProof="0" dirty="0">
                  <a:ln/>
                  <a:solidFill>
                    <a:srgbClr val="231F20"/>
                  </a:solidFill>
                  <a:effectLst/>
                  <a:uLnTx/>
                  <a:uFillTx/>
                  <a:latin typeface="Arial Black" panose="020B0A04020102020204" pitchFamily="34" charset="0"/>
                  <a:sym typeface="Gotham-Black"/>
                  <a:rtl val="0"/>
                </a:rPr>
                <a:t>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0D1FF2A-1B73-78D6-662A-C05481418B26}"/>
                </a:ext>
              </a:extLst>
            </p:cNvPr>
            <p:cNvSpPr txBox="1"/>
            <p:nvPr/>
          </p:nvSpPr>
          <p:spPr>
            <a:xfrm>
              <a:off x="2233015" y="5841856"/>
              <a:ext cx="136820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/>
                  <a:solidFill>
                    <a:srgbClr val="1A1A18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  <a:rtl val="0"/>
                </a:rPr>
                <a:t>Plan to purchase or lease a vehicle in the next year</a:t>
              </a:r>
            </a:p>
          </p:txBody>
        </p:sp>
      </p:grpSp>
      <p:sp>
        <p:nvSpPr>
          <p:cNvPr id="23" name="bg object 21">
            <a:extLst>
              <a:ext uri="{FF2B5EF4-FFF2-40B4-BE49-F238E27FC236}">
                <a16:creationId xmlns:a16="http://schemas.microsoft.com/office/drawing/2014/main" id="{FEE2B61A-910B-E8D3-A1A2-59B960A5ACEF}"/>
              </a:ext>
            </a:extLst>
          </p:cNvPr>
          <p:cNvSpPr/>
          <p:nvPr/>
        </p:nvSpPr>
        <p:spPr>
          <a:xfrm>
            <a:off x="6736037" y="0"/>
            <a:ext cx="2408157" cy="2854935"/>
          </a:xfrm>
          <a:custGeom>
            <a:avLst/>
            <a:gdLst/>
            <a:ahLst/>
            <a:cxnLst/>
            <a:rect l="l" t="t" r="r" b="b"/>
            <a:pathLst>
              <a:path w="2660015" h="3187700">
                <a:moveTo>
                  <a:pt x="2659557" y="0"/>
                </a:moveTo>
                <a:lnTo>
                  <a:pt x="0" y="0"/>
                </a:lnTo>
                <a:lnTo>
                  <a:pt x="0" y="3187700"/>
                </a:lnTo>
                <a:lnTo>
                  <a:pt x="2659557" y="3187700"/>
                </a:lnTo>
                <a:lnTo>
                  <a:pt x="2659557" y="0"/>
                </a:lnTo>
                <a:close/>
              </a:path>
            </a:pathLst>
          </a:custGeom>
          <a:solidFill>
            <a:srgbClr val="F3BD3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8F2A941-28CE-F0BC-5BFD-F9DEFF0273E1}"/>
              </a:ext>
            </a:extLst>
          </p:cNvPr>
          <p:cNvSpPr/>
          <p:nvPr/>
        </p:nvSpPr>
        <p:spPr>
          <a:xfrm>
            <a:off x="6732348" y="2854241"/>
            <a:ext cx="2411846" cy="314409"/>
          </a:xfrm>
          <a:custGeom>
            <a:avLst/>
            <a:gdLst>
              <a:gd name="connsiteX0" fmla="*/ 0 w 9144000"/>
              <a:gd name="connsiteY0" fmla="*/ 0 h 589433"/>
              <a:gd name="connsiteX1" fmla="*/ 9144000 w 9144000"/>
              <a:gd name="connsiteY1" fmla="*/ 0 h 589433"/>
              <a:gd name="connsiteX2" fmla="*/ 9144000 w 9144000"/>
              <a:gd name="connsiteY2" fmla="*/ 589434 h 589433"/>
              <a:gd name="connsiteX3" fmla="*/ 0 w 9144000"/>
              <a:gd name="connsiteY3" fmla="*/ 589434 h 5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89433">
                <a:moveTo>
                  <a:pt x="0" y="0"/>
                </a:moveTo>
                <a:lnTo>
                  <a:pt x="9144000" y="0"/>
                </a:lnTo>
                <a:lnTo>
                  <a:pt x="9144000" y="589434"/>
                </a:lnTo>
                <a:lnTo>
                  <a:pt x="0" y="589434"/>
                </a:lnTo>
                <a:close/>
              </a:path>
            </a:pathLst>
          </a:custGeom>
          <a:solidFill>
            <a:srgbClr val="3FA3D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17">
            <a:extLst>
              <a:ext uri="{FF2B5EF4-FFF2-40B4-BE49-F238E27FC236}">
                <a16:creationId xmlns:a16="http://schemas.microsoft.com/office/drawing/2014/main" id="{D4BC94DF-A432-C099-5E40-9F7CC3EA48BE}"/>
              </a:ext>
            </a:extLst>
          </p:cNvPr>
          <p:cNvSpPr txBox="1"/>
          <p:nvPr/>
        </p:nvSpPr>
        <p:spPr>
          <a:xfrm>
            <a:off x="6938146" y="2908597"/>
            <a:ext cx="2000250" cy="205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996" marR="4483" lvl="0" indent="-328350" algn="ctr" defTabSz="914400" eaLnBrk="1" fontAlgn="auto" latinLnBrk="0" hangingPunct="1">
              <a:lnSpc>
                <a:spcPct val="101600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107.7 The Lake Lineup</a:t>
            </a: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39AC54B5-2681-F3A5-4C89-2D420F01CD30}"/>
              </a:ext>
            </a:extLst>
          </p:cNvPr>
          <p:cNvSpPr txBox="1"/>
          <p:nvPr/>
        </p:nvSpPr>
        <p:spPr>
          <a:xfrm>
            <a:off x="7591096" y="4098494"/>
            <a:ext cx="1127953" cy="427644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  <a:t>Allen Garrett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Middays </a:t>
            </a:r>
          </a:p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Mon-Fri 10a-3p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1" name="object 95">
            <a:extLst>
              <a:ext uri="{FF2B5EF4-FFF2-40B4-BE49-F238E27FC236}">
                <a16:creationId xmlns:a16="http://schemas.microsoft.com/office/drawing/2014/main" id="{35E3BB10-CF19-D4FE-F1CE-913CEB33C2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010131" y="4077576"/>
            <a:ext cx="469481" cy="469481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36" name="object 18">
            <a:extLst>
              <a:ext uri="{FF2B5EF4-FFF2-40B4-BE49-F238E27FC236}">
                <a16:creationId xmlns:a16="http://schemas.microsoft.com/office/drawing/2014/main" id="{BA91889B-E327-CA0E-B9A6-2C53F09E1D37}"/>
              </a:ext>
            </a:extLst>
          </p:cNvPr>
          <p:cNvSpPr txBox="1"/>
          <p:nvPr/>
        </p:nvSpPr>
        <p:spPr>
          <a:xfrm>
            <a:off x="7591096" y="4791763"/>
            <a:ext cx="1127953" cy="427644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  <a:t>David Perkins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Afternoons </a:t>
            </a:r>
          </a:p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Mon-Fri 3p-7p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7" name="object 95">
            <a:extLst>
              <a:ext uri="{FF2B5EF4-FFF2-40B4-BE49-F238E27FC236}">
                <a16:creationId xmlns:a16="http://schemas.microsoft.com/office/drawing/2014/main" id="{38A73470-58BC-C66A-1667-BEDE5EABFC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7031"/>
          <a:stretch/>
        </p:blipFill>
        <p:spPr>
          <a:xfrm>
            <a:off x="7010131" y="4770845"/>
            <a:ext cx="469481" cy="469481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38" name="object 18">
            <a:extLst>
              <a:ext uri="{FF2B5EF4-FFF2-40B4-BE49-F238E27FC236}">
                <a16:creationId xmlns:a16="http://schemas.microsoft.com/office/drawing/2014/main" id="{7C9D2FDD-5978-5F28-7DD4-A92B5EF12AB4}"/>
              </a:ext>
            </a:extLst>
          </p:cNvPr>
          <p:cNvSpPr txBox="1"/>
          <p:nvPr/>
        </p:nvSpPr>
        <p:spPr>
          <a:xfrm>
            <a:off x="7591097" y="5442839"/>
            <a:ext cx="1360000" cy="714902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  <a:t>White Motors </a:t>
            </a:r>
          </a:p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  <a:t>Friday Beach Blast </a:t>
            </a:r>
          </a:p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  <a:t>with Andy Lucy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Friday Afternoons</a:t>
            </a:r>
          </a:p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5p-9p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0" name="object 95">
            <a:extLst>
              <a:ext uri="{FF2B5EF4-FFF2-40B4-BE49-F238E27FC236}">
                <a16:creationId xmlns:a16="http://schemas.microsoft.com/office/drawing/2014/main" id="{8E24B1E2-6DB8-047F-1AF8-1C0E9EA653F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47" t="-12747" r="-12747" b="-12747"/>
          <a:stretch/>
        </p:blipFill>
        <p:spPr>
          <a:xfrm>
            <a:off x="7010131" y="5464113"/>
            <a:ext cx="469481" cy="469481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342" name="Freeform: Shape 341">
            <a:extLst>
              <a:ext uri="{FF2B5EF4-FFF2-40B4-BE49-F238E27FC236}">
                <a16:creationId xmlns:a16="http://schemas.microsoft.com/office/drawing/2014/main" id="{48EAD02C-E505-E226-5A9E-8482D91A242B}"/>
              </a:ext>
            </a:extLst>
          </p:cNvPr>
          <p:cNvSpPr/>
          <p:nvPr/>
        </p:nvSpPr>
        <p:spPr>
          <a:xfrm>
            <a:off x="6915474" y="603133"/>
            <a:ext cx="1128275" cy="1128275"/>
          </a:xfrm>
          <a:custGeom>
            <a:avLst/>
            <a:gdLst>
              <a:gd name="connsiteX0" fmla="*/ 946739 w 946738"/>
              <a:gd name="connsiteY0" fmla="*/ 473369 h 946738"/>
              <a:gd name="connsiteX1" fmla="*/ 473369 w 946738"/>
              <a:gd name="connsiteY1" fmla="*/ 946739 h 946738"/>
              <a:gd name="connsiteX2" fmla="*/ 0 w 946738"/>
              <a:gd name="connsiteY2" fmla="*/ 473369 h 946738"/>
              <a:gd name="connsiteX3" fmla="*/ 473369 w 946738"/>
              <a:gd name="connsiteY3" fmla="*/ 0 h 946738"/>
              <a:gd name="connsiteX4" fmla="*/ 946739 w 946738"/>
              <a:gd name="connsiteY4" fmla="*/ 473369 h 94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738" h="946738">
                <a:moveTo>
                  <a:pt x="946739" y="473369"/>
                </a:moveTo>
                <a:cubicBezTo>
                  <a:pt x="946739" y="734792"/>
                  <a:pt x="734792" y="946739"/>
                  <a:pt x="473369" y="946739"/>
                </a:cubicBezTo>
                <a:cubicBezTo>
                  <a:pt x="211947" y="946739"/>
                  <a:pt x="0" y="734792"/>
                  <a:pt x="0" y="473369"/>
                </a:cubicBezTo>
                <a:cubicBezTo>
                  <a:pt x="0" y="211947"/>
                  <a:pt x="211947" y="0"/>
                  <a:pt x="473369" y="0"/>
                </a:cubicBezTo>
                <a:cubicBezTo>
                  <a:pt x="734792" y="0"/>
                  <a:pt x="946739" y="211947"/>
                  <a:pt x="946739" y="473369"/>
                </a:cubicBezTo>
                <a:close/>
              </a:path>
            </a:pathLst>
          </a:custGeom>
          <a:solidFill>
            <a:srgbClr val="EA962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C7236232-DFC1-8878-D713-D98D03CC847B}"/>
              </a:ext>
            </a:extLst>
          </p:cNvPr>
          <p:cNvSpPr txBox="1"/>
          <p:nvPr/>
        </p:nvSpPr>
        <p:spPr>
          <a:xfrm>
            <a:off x="7179850" y="938396"/>
            <a:ext cx="5995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50</a:t>
            </a:r>
            <a:r>
              <a:rPr kumimoji="0" lang="sr-Cyrl-RS" sz="2000" b="1" i="0" u="none" strike="noStrike" kern="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%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5B79C3F1-119A-830E-6142-90EC7E64B165}"/>
              </a:ext>
            </a:extLst>
          </p:cNvPr>
          <p:cNvSpPr txBox="1"/>
          <p:nvPr/>
        </p:nvSpPr>
        <p:spPr>
          <a:xfrm>
            <a:off x="7273625" y="1215945"/>
            <a:ext cx="41197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rtl val="0"/>
              </a:rPr>
              <a:t>FEMALE</a:t>
            </a:r>
            <a:endParaRPr kumimoji="0" lang="sr-Cyrl-RS" sz="800" b="0" i="0" u="none" strike="noStrike" kern="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  <a:rtl val="0"/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923E29C2-5726-F9B0-D980-1BF81383F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521" y="5697115"/>
            <a:ext cx="253221" cy="334252"/>
          </a:xfrm>
          <a:prstGeom prst="rect">
            <a:avLst/>
          </a:prstGeom>
        </p:spPr>
      </p:pic>
      <p:sp>
        <p:nvSpPr>
          <p:cNvPr id="55" name="object 17">
            <a:extLst>
              <a:ext uri="{FF2B5EF4-FFF2-40B4-BE49-F238E27FC236}">
                <a16:creationId xmlns:a16="http://schemas.microsoft.com/office/drawing/2014/main" id="{4A823C7D-3BDB-334D-F6D5-79B4D42F3C10}"/>
              </a:ext>
            </a:extLst>
          </p:cNvPr>
          <p:cNvSpPr txBox="1"/>
          <p:nvPr/>
        </p:nvSpPr>
        <p:spPr>
          <a:xfrm>
            <a:off x="6938146" y="184688"/>
            <a:ext cx="2000250" cy="205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996" marR="4483" lvl="0" indent="-328350" algn="ctr" defTabSz="914400" eaLnBrk="1" fontAlgn="auto" latinLnBrk="0" hangingPunct="1">
              <a:lnSpc>
                <a:spcPct val="101600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Gender Breakdown</a:t>
            </a:r>
          </a:p>
        </p:txBody>
      </p:sp>
      <p:sp>
        <p:nvSpPr>
          <p:cNvPr id="56" name="object 17">
            <a:extLst>
              <a:ext uri="{FF2B5EF4-FFF2-40B4-BE49-F238E27FC236}">
                <a16:creationId xmlns:a16="http://schemas.microsoft.com/office/drawing/2014/main" id="{A1574072-39E4-134E-2ED0-3C0782AFD98A}"/>
              </a:ext>
            </a:extLst>
          </p:cNvPr>
          <p:cNvSpPr txBox="1"/>
          <p:nvPr/>
        </p:nvSpPr>
        <p:spPr>
          <a:xfrm>
            <a:off x="4448174" y="1703156"/>
            <a:ext cx="2000250" cy="205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996" marR="4483" lvl="0" indent="-328350" algn="r" defTabSz="914400" eaLnBrk="1" fontAlgn="auto" latinLnBrk="0" hangingPunct="1">
              <a:lnSpc>
                <a:spcPct val="101600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Your at-work station</a:t>
            </a: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9617ECC0-FA86-8B5D-A394-4E41199A8CE1}"/>
              </a:ext>
            </a:extLst>
          </p:cNvPr>
          <p:cNvGraphicFramePr/>
          <p:nvPr/>
        </p:nvGraphicFramePr>
        <p:xfrm>
          <a:off x="4100987" y="3284831"/>
          <a:ext cx="2225022" cy="23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object 28">
            <a:extLst>
              <a:ext uri="{FF2B5EF4-FFF2-40B4-BE49-F238E27FC236}">
                <a16:creationId xmlns:a16="http://schemas.microsoft.com/office/drawing/2014/main" id="{04475062-5EB2-2B0C-DF15-0801C683538B}"/>
              </a:ext>
            </a:extLst>
          </p:cNvPr>
          <p:cNvSpPr txBox="1"/>
          <p:nvPr/>
        </p:nvSpPr>
        <p:spPr>
          <a:xfrm>
            <a:off x="5233874" y="3538859"/>
            <a:ext cx="380111" cy="19937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6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%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16D6479D-A109-225B-D4D5-A568242105D2}"/>
              </a:ext>
            </a:extLst>
          </p:cNvPr>
          <p:cNvSpPr txBox="1"/>
          <p:nvPr/>
        </p:nvSpPr>
        <p:spPr>
          <a:xfrm>
            <a:off x="5237231" y="3723651"/>
            <a:ext cx="276785" cy="10760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18-</a:t>
            </a:r>
            <a:r>
              <a:rPr kumimoji="0" sz="600" b="0" i="0" u="none" strike="noStrike" kern="0" cap="none" spc="-22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24</a:t>
            </a: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0" name="object 28">
            <a:extLst>
              <a:ext uri="{FF2B5EF4-FFF2-40B4-BE49-F238E27FC236}">
                <a16:creationId xmlns:a16="http://schemas.microsoft.com/office/drawing/2014/main" id="{DAF321F8-9072-EA5F-6F68-FD866FF54B1A}"/>
              </a:ext>
            </a:extLst>
          </p:cNvPr>
          <p:cNvSpPr txBox="1"/>
          <p:nvPr/>
        </p:nvSpPr>
        <p:spPr>
          <a:xfrm>
            <a:off x="5545971" y="3704481"/>
            <a:ext cx="307933" cy="19937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9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%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62" name="object 28">
            <a:extLst>
              <a:ext uri="{FF2B5EF4-FFF2-40B4-BE49-F238E27FC236}">
                <a16:creationId xmlns:a16="http://schemas.microsoft.com/office/drawing/2014/main" id="{9A077D06-780D-2E46-D5BE-2B5A79194DC1}"/>
              </a:ext>
            </a:extLst>
          </p:cNvPr>
          <p:cNvSpPr txBox="1"/>
          <p:nvPr/>
        </p:nvSpPr>
        <p:spPr>
          <a:xfrm>
            <a:off x="5643872" y="4173239"/>
            <a:ext cx="574156" cy="230154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13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63" name="object 29">
            <a:extLst>
              <a:ext uri="{FF2B5EF4-FFF2-40B4-BE49-F238E27FC236}">
                <a16:creationId xmlns:a16="http://schemas.microsoft.com/office/drawing/2014/main" id="{C2B7AB3E-D206-4774-01BD-228CB5A4637F}"/>
              </a:ext>
            </a:extLst>
          </p:cNvPr>
          <p:cNvSpPr txBox="1"/>
          <p:nvPr/>
        </p:nvSpPr>
        <p:spPr>
          <a:xfrm>
            <a:off x="5684785" y="4362014"/>
            <a:ext cx="276785" cy="122998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35-44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6" name="object 28">
            <a:extLst>
              <a:ext uri="{FF2B5EF4-FFF2-40B4-BE49-F238E27FC236}">
                <a16:creationId xmlns:a16="http://schemas.microsoft.com/office/drawing/2014/main" id="{DB126AE0-700E-DB35-ED06-37CDD7895C57}"/>
              </a:ext>
            </a:extLst>
          </p:cNvPr>
          <p:cNvSpPr txBox="1"/>
          <p:nvPr/>
        </p:nvSpPr>
        <p:spPr>
          <a:xfrm>
            <a:off x="5473171" y="4714531"/>
            <a:ext cx="574156" cy="260932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18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%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257" name="object 29">
            <a:extLst>
              <a:ext uri="{FF2B5EF4-FFF2-40B4-BE49-F238E27FC236}">
                <a16:creationId xmlns:a16="http://schemas.microsoft.com/office/drawing/2014/main" id="{48042688-254E-010C-3AD6-D7F8EFC58476}"/>
              </a:ext>
            </a:extLst>
          </p:cNvPr>
          <p:cNvSpPr txBox="1"/>
          <p:nvPr/>
        </p:nvSpPr>
        <p:spPr>
          <a:xfrm>
            <a:off x="5524834" y="4937729"/>
            <a:ext cx="276785" cy="138386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45-54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8" name="object 28">
            <a:extLst>
              <a:ext uri="{FF2B5EF4-FFF2-40B4-BE49-F238E27FC236}">
                <a16:creationId xmlns:a16="http://schemas.microsoft.com/office/drawing/2014/main" id="{9EB3CD3B-43E3-976E-050D-FE09581D9CC6}"/>
              </a:ext>
            </a:extLst>
          </p:cNvPr>
          <p:cNvSpPr txBox="1"/>
          <p:nvPr/>
        </p:nvSpPr>
        <p:spPr>
          <a:xfrm>
            <a:off x="4587700" y="4715554"/>
            <a:ext cx="574156" cy="260932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27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%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259" name="object 29">
            <a:extLst>
              <a:ext uri="{FF2B5EF4-FFF2-40B4-BE49-F238E27FC236}">
                <a16:creationId xmlns:a16="http://schemas.microsoft.com/office/drawing/2014/main" id="{53A1179B-F63B-AE56-46BC-8CF3DAA63A5D}"/>
              </a:ext>
            </a:extLst>
          </p:cNvPr>
          <p:cNvSpPr txBox="1"/>
          <p:nvPr/>
        </p:nvSpPr>
        <p:spPr>
          <a:xfrm>
            <a:off x="4597993" y="4943350"/>
            <a:ext cx="276785" cy="138386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55-64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E3433B9E-AE7E-5F88-C975-AC825D4FAFFB}"/>
              </a:ext>
            </a:extLst>
          </p:cNvPr>
          <p:cNvSpPr/>
          <p:nvPr/>
        </p:nvSpPr>
        <p:spPr>
          <a:xfrm>
            <a:off x="7817174" y="1517876"/>
            <a:ext cx="1128275" cy="1128275"/>
          </a:xfrm>
          <a:custGeom>
            <a:avLst/>
            <a:gdLst>
              <a:gd name="connsiteX0" fmla="*/ 946739 w 946738"/>
              <a:gd name="connsiteY0" fmla="*/ 473369 h 946738"/>
              <a:gd name="connsiteX1" fmla="*/ 473369 w 946738"/>
              <a:gd name="connsiteY1" fmla="*/ 946739 h 946738"/>
              <a:gd name="connsiteX2" fmla="*/ 0 w 946738"/>
              <a:gd name="connsiteY2" fmla="*/ 473369 h 946738"/>
              <a:gd name="connsiteX3" fmla="*/ 473369 w 946738"/>
              <a:gd name="connsiteY3" fmla="*/ 0 h 946738"/>
              <a:gd name="connsiteX4" fmla="*/ 946739 w 946738"/>
              <a:gd name="connsiteY4" fmla="*/ 473369 h 94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738" h="946738">
                <a:moveTo>
                  <a:pt x="946739" y="473369"/>
                </a:moveTo>
                <a:cubicBezTo>
                  <a:pt x="946739" y="734792"/>
                  <a:pt x="734792" y="946739"/>
                  <a:pt x="473369" y="946739"/>
                </a:cubicBezTo>
                <a:cubicBezTo>
                  <a:pt x="211947" y="946739"/>
                  <a:pt x="0" y="734792"/>
                  <a:pt x="0" y="473369"/>
                </a:cubicBezTo>
                <a:cubicBezTo>
                  <a:pt x="0" y="211947"/>
                  <a:pt x="211947" y="0"/>
                  <a:pt x="473369" y="0"/>
                </a:cubicBezTo>
                <a:cubicBezTo>
                  <a:pt x="734792" y="0"/>
                  <a:pt x="946739" y="211947"/>
                  <a:pt x="946739" y="473369"/>
                </a:cubicBezTo>
                <a:close/>
              </a:path>
            </a:pathLst>
          </a:custGeom>
          <a:solidFill>
            <a:srgbClr val="EA962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40658700-331E-B57E-E55A-4CE9AEE8DCCF}"/>
              </a:ext>
            </a:extLst>
          </p:cNvPr>
          <p:cNvSpPr txBox="1"/>
          <p:nvPr/>
        </p:nvSpPr>
        <p:spPr>
          <a:xfrm>
            <a:off x="8081550" y="1853139"/>
            <a:ext cx="5995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50</a:t>
            </a:r>
            <a:r>
              <a:rPr kumimoji="0" lang="sr-Cyrl-RS" sz="2000" b="1" i="0" u="none" strike="noStrike" kern="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sym typeface="Gotham-Black"/>
                <a:rtl val="0"/>
              </a:rPr>
              <a:t>%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B5C55F10-281E-F6A9-4AC6-AA20A3340FC1}"/>
              </a:ext>
            </a:extLst>
          </p:cNvPr>
          <p:cNvSpPr txBox="1"/>
          <p:nvPr/>
        </p:nvSpPr>
        <p:spPr>
          <a:xfrm>
            <a:off x="8241047" y="2130688"/>
            <a:ext cx="28052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rtl val="0"/>
              </a:rPr>
              <a:t>MALE</a:t>
            </a:r>
            <a:endParaRPr kumimoji="0" lang="sr-Cyrl-RS" sz="800" b="0" i="0" u="none" strike="noStrike" kern="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  <a:rtl val="0"/>
            </a:endParaRPr>
          </a:p>
        </p:txBody>
      </p:sp>
      <p:sp>
        <p:nvSpPr>
          <p:cNvPr id="265" name="object 29">
            <a:extLst>
              <a:ext uri="{FF2B5EF4-FFF2-40B4-BE49-F238E27FC236}">
                <a16:creationId xmlns:a16="http://schemas.microsoft.com/office/drawing/2014/main" id="{0384C74B-6AE6-BB7C-1C6B-AA620DFF4994}"/>
              </a:ext>
            </a:extLst>
          </p:cNvPr>
          <p:cNvSpPr txBox="1"/>
          <p:nvPr/>
        </p:nvSpPr>
        <p:spPr>
          <a:xfrm>
            <a:off x="5546393" y="3873195"/>
            <a:ext cx="276785" cy="10760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25-34</a:t>
            </a: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66" name="object 28">
            <a:extLst>
              <a:ext uri="{FF2B5EF4-FFF2-40B4-BE49-F238E27FC236}">
                <a16:creationId xmlns:a16="http://schemas.microsoft.com/office/drawing/2014/main" id="{8BCA3E57-C8EE-ED78-B831-FCDE79226AD4}"/>
              </a:ext>
            </a:extLst>
          </p:cNvPr>
          <p:cNvSpPr txBox="1"/>
          <p:nvPr/>
        </p:nvSpPr>
        <p:spPr>
          <a:xfrm>
            <a:off x="4481539" y="3888876"/>
            <a:ext cx="574156" cy="260932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27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%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267" name="object 29">
            <a:extLst>
              <a:ext uri="{FF2B5EF4-FFF2-40B4-BE49-F238E27FC236}">
                <a16:creationId xmlns:a16="http://schemas.microsoft.com/office/drawing/2014/main" id="{4F36ED7B-E633-7B3A-2A00-C71E13978DB6}"/>
              </a:ext>
            </a:extLst>
          </p:cNvPr>
          <p:cNvSpPr txBox="1"/>
          <p:nvPr/>
        </p:nvSpPr>
        <p:spPr>
          <a:xfrm>
            <a:off x="4491832" y="4116672"/>
            <a:ext cx="276785" cy="138386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65+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6383015-9127-27B7-0EC8-2171D81DE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542721"/>
              </p:ext>
            </p:extLst>
          </p:nvPr>
        </p:nvGraphicFramePr>
        <p:xfrm>
          <a:off x="1838243" y="1507968"/>
          <a:ext cx="951668" cy="63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05055B1-44A2-8E03-222D-C67A52486BDB}"/>
              </a:ext>
            </a:extLst>
          </p:cNvPr>
          <p:cNvGrpSpPr/>
          <p:nvPr/>
        </p:nvGrpSpPr>
        <p:grpSpPr>
          <a:xfrm>
            <a:off x="6026491" y="1059"/>
            <a:ext cx="3112994" cy="3864840"/>
            <a:chOff x="5949588" y="1138976"/>
            <a:chExt cx="3857860" cy="4789604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EBD363ED-99B5-194A-D122-50AD3C9E3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3" r="23433"/>
            <a:stretch/>
          </p:blipFill>
          <p:spPr>
            <a:xfrm>
              <a:off x="6007612" y="1138976"/>
              <a:ext cx="3799836" cy="4773310"/>
            </a:xfrm>
            <a:prstGeom prst="rect">
              <a:avLst/>
            </a:prstGeom>
          </p:spPr>
        </p:pic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EDA73FF-A757-8E39-0702-C6D5C0EC05CE}"/>
                </a:ext>
              </a:extLst>
            </p:cNvPr>
            <p:cNvGrpSpPr/>
            <p:nvPr/>
          </p:nvGrpSpPr>
          <p:grpSpPr>
            <a:xfrm>
              <a:off x="5949588" y="1140759"/>
              <a:ext cx="3857859" cy="4787821"/>
              <a:chOff x="5949588" y="1140759"/>
              <a:chExt cx="3857859" cy="4787821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BC0045D9-7099-D4F1-535E-7CC1E93923A1}"/>
                  </a:ext>
                </a:extLst>
              </p:cNvPr>
              <p:cNvSpPr/>
              <p:nvPr/>
            </p:nvSpPr>
            <p:spPr>
              <a:xfrm>
                <a:off x="5971857" y="1140759"/>
                <a:ext cx="3835590" cy="714900"/>
              </a:xfrm>
              <a:prstGeom prst="rect">
                <a:avLst/>
              </a:prstGeom>
              <a:gradFill>
                <a:gsLst>
                  <a:gs pos="26000">
                    <a:srgbClr val="FFFFFF">
                      <a:alpha val="86000"/>
                    </a:srgbClr>
                  </a:gs>
                  <a:gs pos="6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8A406CA-950C-42BA-F7D9-7F24268E8E18}"/>
                  </a:ext>
                </a:extLst>
              </p:cNvPr>
              <p:cNvSpPr/>
              <p:nvPr/>
            </p:nvSpPr>
            <p:spPr>
              <a:xfrm rot="16200000">
                <a:off x="4067328" y="3039317"/>
                <a:ext cx="4755229" cy="990706"/>
              </a:xfrm>
              <a:prstGeom prst="rect">
                <a:avLst/>
              </a:prstGeom>
              <a:gradFill>
                <a:gsLst>
                  <a:gs pos="26000">
                    <a:srgbClr val="FFFFFF">
                      <a:alpha val="86000"/>
                    </a:srgbClr>
                  </a:gs>
                  <a:gs pos="6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53D5F64D-5B07-B224-8751-F3D639997833}"/>
                  </a:ext>
                </a:extLst>
              </p:cNvPr>
              <p:cNvSpPr/>
              <p:nvPr/>
            </p:nvSpPr>
            <p:spPr>
              <a:xfrm flipV="1">
                <a:off x="5949588" y="4183448"/>
                <a:ext cx="3857859" cy="1745132"/>
              </a:xfrm>
              <a:prstGeom prst="rect">
                <a:avLst/>
              </a:prstGeom>
              <a:gradFill>
                <a:gsLst>
                  <a:gs pos="26000">
                    <a:srgbClr val="FFFFFF">
                      <a:alpha val="86000"/>
                    </a:srgbClr>
                  </a:gs>
                  <a:gs pos="6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4D5B2B7-E125-0FD1-4733-11B623E50786}"/>
              </a:ext>
            </a:extLst>
          </p:cNvPr>
          <p:cNvSpPr/>
          <p:nvPr/>
        </p:nvSpPr>
        <p:spPr>
          <a:xfrm>
            <a:off x="-1" y="4003264"/>
            <a:ext cx="6585221" cy="2854737"/>
          </a:xfrm>
          <a:prstGeom prst="rect">
            <a:avLst/>
          </a:prstGeom>
          <a:solidFill>
            <a:srgbClr val="126B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959A62FA-0FD4-A29B-7D9E-30C66CECF783}"/>
              </a:ext>
            </a:extLst>
          </p:cNvPr>
          <p:cNvSpPr/>
          <p:nvPr/>
        </p:nvSpPr>
        <p:spPr>
          <a:xfrm>
            <a:off x="6274976" y="3697378"/>
            <a:ext cx="2713699" cy="2808443"/>
          </a:xfrm>
          <a:prstGeom prst="roundRect">
            <a:avLst>
              <a:gd name="adj" fmla="val 5827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13153-88A7-B784-278E-6B9FA57E37D3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B95B7-CC31-9EEC-251A-750924BFE06F}"/>
              </a:ext>
            </a:extLst>
          </p:cNvPr>
          <p:cNvSpPr txBox="1"/>
          <p:nvPr/>
        </p:nvSpPr>
        <p:spPr>
          <a:xfrm>
            <a:off x="60256" y="6321156"/>
            <a:ext cx="8777211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2024 Spring MRI-Simmons USA; A18+; Classic Hits Format; % of Target.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E522D-AD94-DEFA-570E-441F260350AC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E741C14-CAB6-20DF-BA1C-EE7E98264161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1D5CB-EA3F-7A14-E09C-24CF036BE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78F88-F5A6-C35C-2678-8E8E94FA225D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Copyright © 2024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B1CFD93-ED6D-6B37-0733-C17C940E3D25}"/>
              </a:ext>
            </a:extLst>
          </p:cNvPr>
          <p:cNvSpPr txBox="1"/>
          <p:nvPr/>
        </p:nvSpPr>
        <p:spPr>
          <a:xfrm>
            <a:off x="334939" y="312921"/>
            <a:ext cx="721053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Profile of the Classic Hits Listener. 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Gotham Medium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E8267E03-F3A3-DA36-905F-7C70CE57146A}"/>
              </a:ext>
            </a:extLst>
          </p:cNvPr>
          <p:cNvSpPr/>
          <p:nvPr/>
        </p:nvSpPr>
        <p:spPr>
          <a:xfrm flipH="1">
            <a:off x="1899390" y="1508597"/>
            <a:ext cx="45719" cy="731520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7F88FA71-CB2A-3512-8262-19CEDA979712}"/>
              </a:ext>
            </a:extLst>
          </p:cNvPr>
          <p:cNvSpPr txBox="1"/>
          <p:nvPr/>
        </p:nvSpPr>
        <p:spPr>
          <a:xfrm>
            <a:off x="308199" y="4158228"/>
            <a:ext cx="6115876" cy="45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4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CLASSIC HITS LISTENERS ARE PLANNING TO SPEND 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4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FOR A VARIETY OF ITEMS IN THE NEXT 12 MONTHS.</a:t>
            </a: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9F90B0E6-45E9-912B-92BE-8D860C76EF79}"/>
              </a:ext>
            </a:extLst>
          </p:cNvPr>
          <p:cNvSpPr/>
          <p:nvPr/>
        </p:nvSpPr>
        <p:spPr>
          <a:xfrm rot="16200000" flipH="1">
            <a:off x="3035924" y="-281499"/>
            <a:ext cx="124747" cy="5580196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6058310-7CA6-0750-8417-24C84A651CF7}"/>
              </a:ext>
            </a:extLst>
          </p:cNvPr>
          <p:cNvSpPr/>
          <p:nvPr/>
        </p:nvSpPr>
        <p:spPr>
          <a:xfrm>
            <a:off x="3782023" y="1508597"/>
            <a:ext cx="45719" cy="731520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3C54CFE3-7CAF-04B5-B872-02F09E952D40}"/>
              </a:ext>
            </a:extLst>
          </p:cNvPr>
          <p:cNvSpPr/>
          <p:nvPr/>
        </p:nvSpPr>
        <p:spPr>
          <a:xfrm flipH="1">
            <a:off x="1370897" y="4850530"/>
            <a:ext cx="106068" cy="1097280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rgbClr val="89A4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8" name="object 13">
            <a:extLst>
              <a:ext uri="{FF2B5EF4-FFF2-40B4-BE49-F238E27FC236}">
                <a16:creationId xmlns:a16="http://schemas.microsoft.com/office/drawing/2014/main" id="{C79A2A55-EBF1-88D0-0975-F7608390EF76}"/>
              </a:ext>
            </a:extLst>
          </p:cNvPr>
          <p:cNvSpPr/>
          <p:nvPr/>
        </p:nvSpPr>
        <p:spPr>
          <a:xfrm flipH="1">
            <a:off x="2953930" y="4856102"/>
            <a:ext cx="106068" cy="1097280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rgbClr val="89A4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9" name="object 12">
            <a:extLst>
              <a:ext uri="{FF2B5EF4-FFF2-40B4-BE49-F238E27FC236}">
                <a16:creationId xmlns:a16="http://schemas.microsoft.com/office/drawing/2014/main" id="{CF80BA4D-6474-4862-C1A4-755482128342}"/>
              </a:ext>
            </a:extLst>
          </p:cNvPr>
          <p:cNvSpPr txBox="1"/>
          <p:nvPr/>
        </p:nvSpPr>
        <p:spPr>
          <a:xfrm>
            <a:off x="1731625" y="4770197"/>
            <a:ext cx="1142561" cy="1079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ts val="40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33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Medium"/>
              </a:rPr>
              <a:t>plan to purchase or lease a vehicle in the next year.</a:t>
            </a:r>
          </a:p>
        </p:txBody>
      </p:sp>
      <p:sp>
        <p:nvSpPr>
          <p:cNvPr id="150" name="object 13">
            <a:extLst>
              <a:ext uri="{FF2B5EF4-FFF2-40B4-BE49-F238E27FC236}">
                <a16:creationId xmlns:a16="http://schemas.microsoft.com/office/drawing/2014/main" id="{D5126EDA-4D99-A42C-C3AB-48C3D164CB2A}"/>
              </a:ext>
            </a:extLst>
          </p:cNvPr>
          <p:cNvSpPr/>
          <p:nvPr/>
        </p:nvSpPr>
        <p:spPr>
          <a:xfrm flipH="1">
            <a:off x="4355672" y="4861674"/>
            <a:ext cx="106068" cy="1097280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rgbClr val="89A4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1" name="object 12">
            <a:extLst>
              <a:ext uri="{FF2B5EF4-FFF2-40B4-BE49-F238E27FC236}">
                <a16:creationId xmlns:a16="http://schemas.microsoft.com/office/drawing/2014/main" id="{22D7B3FC-8772-428B-F164-57E8FD94E6C8}"/>
              </a:ext>
            </a:extLst>
          </p:cNvPr>
          <p:cNvSpPr txBox="1"/>
          <p:nvPr/>
        </p:nvSpPr>
        <p:spPr>
          <a:xfrm>
            <a:off x="3310957" y="4818604"/>
            <a:ext cx="950768" cy="895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ts val="40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67%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Medium"/>
              </a:rPr>
              <a:t>plan to travel in the U.S.</a:t>
            </a:r>
          </a:p>
        </p:txBody>
      </p:sp>
      <p:sp>
        <p:nvSpPr>
          <p:cNvPr id="153" name="object 12">
            <a:extLst>
              <a:ext uri="{FF2B5EF4-FFF2-40B4-BE49-F238E27FC236}">
                <a16:creationId xmlns:a16="http://schemas.microsoft.com/office/drawing/2014/main" id="{532DE107-A5ED-2265-3D40-CB00F60DA9AF}"/>
              </a:ext>
            </a:extLst>
          </p:cNvPr>
          <p:cNvSpPr txBox="1"/>
          <p:nvPr/>
        </p:nvSpPr>
        <p:spPr>
          <a:xfrm>
            <a:off x="4749752" y="4781341"/>
            <a:ext cx="1245154" cy="1079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ts val="40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12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Medium"/>
              </a:rPr>
              <a:t>plan to change their job in the next 12 months. </a:t>
            </a:r>
            <a:endParaRPr kumimoji="0" sz="1400" b="0" i="0" u="none" strike="noStrike" kern="1200" cap="none" spc="-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Gotham Black"/>
            </a:endParaRPr>
          </a:p>
        </p:txBody>
      </p:sp>
      <p:sp>
        <p:nvSpPr>
          <p:cNvPr id="156" name="object 12">
            <a:extLst>
              <a:ext uri="{FF2B5EF4-FFF2-40B4-BE49-F238E27FC236}">
                <a16:creationId xmlns:a16="http://schemas.microsoft.com/office/drawing/2014/main" id="{5A419265-C41F-A593-2DF5-5D95F97FE0E3}"/>
              </a:ext>
            </a:extLst>
          </p:cNvPr>
          <p:cNvSpPr txBox="1"/>
          <p:nvPr/>
        </p:nvSpPr>
        <p:spPr>
          <a:xfrm>
            <a:off x="4523989" y="1574275"/>
            <a:ext cx="1149692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75%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Medium"/>
              </a:rPr>
              <a:t>own their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Medium"/>
              </a:rPr>
              <a:t>home.</a:t>
            </a:r>
          </a:p>
        </p:txBody>
      </p:sp>
      <p:sp>
        <p:nvSpPr>
          <p:cNvPr id="157" name="object 12">
            <a:extLst>
              <a:ext uri="{FF2B5EF4-FFF2-40B4-BE49-F238E27FC236}">
                <a16:creationId xmlns:a16="http://schemas.microsoft.com/office/drawing/2014/main" id="{08FE73DD-0176-AB95-90EB-2EEC406497DB}"/>
              </a:ext>
            </a:extLst>
          </p:cNvPr>
          <p:cNvSpPr txBox="1"/>
          <p:nvPr/>
        </p:nvSpPr>
        <p:spPr>
          <a:xfrm>
            <a:off x="2655388" y="1578122"/>
            <a:ext cx="853929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52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prstClr val="black"/>
                </a:solidFill>
                <a:latin typeface="+mj-lt"/>
                <a:cs typeface="Gotham Medium"/>
              </a:rPr>
              <a:t>are </a:t>
            </a:r>
            <a:r>
              <a:rPr lang="en-US" sz="1050" b="1" dirty="0">
                <a:solidFill>
                  <a:prstClr val="black"/>
                </a:solidFill>
                <a:latin typeface="+mj-lt"/>
                <a:cs typeface="Gotham Medium"/>
              </a:rPr>
              <a:t>female.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Gotham Medium"/>
            </a:endParaRPr>
          </a:p>
        </p:txBody>
      </p:sp>
      <p:sp>
        <p:nvSpPr>
          <p:cNvPr id="167" name="object 11">
            <a:extLst>
              <a:ext uri="{FF2B5EF4-FFF2-40B4-BE49-F238E27FC236}">
                <a16:creationId xmlns:a16="http://schemas.microsoft.com/office/drawing/2014/main" id="{36E26D45-B677-EB71-B6FB-D2886D65AC84}"/>
              </a:ext>
            </a:extLst>
          </p:cNvPr>
          <p:cNvSpPr txBox="1"/>
          <p:nvPr/>
        </p:nvSpPr>
        <p:spPr>
          <a:xfrm>
            <a:off x="6865290" y="3798993"/>
            <a:ext cx="156359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Target Age Composition</a:t>
            </a:r>
          </a:p>
        </p:txBody>
      </p:sp>
      <p:graphicFrame>
        <p:nvGraphicFramePr>
          <p:cNvPr id="170" name="Chart 169">
            <a:extLst>
              <a:ext uri="{FF2B5EF4-FFF2-40B4-BE49-F238E27FC236}">
                <a16:creationId xmlns:a16="http://schemas.microsoft.com/office/drawing/2014/main" id="{24960FCA-A3D8-C1D1-18F0-66BE443AF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75879"/>
              </p:ext>
            </p:extLst>
          </p:nvPr>
        </p:nvGraphicFramePr>
        <p:xfrm>
          <a:off x="6424076" y="4264239"/>
          <a:ext cx="2432720" cy="187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8F885CB-9310-5063-C8AE-5654C2F32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974895"/>
              </p:ext>
            </p:extLst>
          </p:nvPr>
        </p:nvGraphicFramePr>
        <p:xfrm>
          <a:off x="4515" y="1507968"/>
          <a:ext cx="951668" cy="63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bject 12">
            <a:extLst>
              <a:ext uri="{FF2B5EF4-FFF2-40B4-BE49-F238E27FC236}">
                <a16:creationId xmlns:a16="http://schemas.microsoft.com/office/drawing/2014/main" id="{A508AEEF-5C0F-1B69-0BBF-EB2618DE353B}"/>
              </a:ext>
            </a:extLst>
          </p:cNvPr>
          <p:cNvSpPr txBox="1"/>
          <p:nvPr/>
        </p:nvSpPr>
        <p:spPr>
          <a:xfrm>
            <a:off x="841617" y="1574275"/>
            <a:ext cx="1027253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48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+mj-lt"/>
                <a:cs typeface="Gotham Medium"/>
              </a:rPr>
              <a:t>are </a:t>
            </a:r>
            <a:r>
              <a:rPr lang="en-US" sz="1100" b="1" dirty="0">
                <a:solidFill>
                  <a:prstClr val="black"/>
                </a:solidFill>
                <a:latin typeface="+mj-lt"/>
                <a:cs typeface="Gotham Medium"/>
              </a:rPr>
              <a:t>male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Medium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245E51-787B-E32E-6391-823B278834E1}"/>
              </a:ext>
            </a:extLst>
          </p:cNvPr>
          <p:cNvSpPr/>
          <p:nvPr/>
        </p:nvSpPr>
        <p:spPr>
          <a:xfrm flipH="1">
            <a:off x="321227" y="835987"/>
            <a:ext cx="5188568" cy="376150"/>
          </a:xfrm>
          <a:prstGeom prst="roundRect">
            <a:avLst>
              <a:gd name="adj" fmla="val 50000"/>
            </a:avLst>
          </a:prstGeom>
          <a:solidFill>
            <a:srgbClr val="EC9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D" sz="135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FE163766-37D7-C9DF-A45F-127EF115D9D2}"/>
              </a:ext>
            </a:extLst>
          </p:cNvPr>
          <p:cNvSpPr txBox="1"/>
          <p:nvPr/>
        </p:nvSpPr>
        <p:spPr>
          <a:xfrm>
            <a:off x="363440" y="876232"/>
            <a:ext cx="510414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Profile Information for Classic Hits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Listeners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Gotham Black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BEC59A4-92B0-441A-4B15-D109D520F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711767"/>
              </p:ext>
            </p:extLst>
          </p:nvPr>
        </p:nvGraphicFramePr>
        <p:xfrm>
          <a:off x="3728807" y="1507968"/>
          <a:ext cx="951668" cy="63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object 13">
            <a:extLst>
              <a:ext uri="{FF2B5EF4-FFF2-40B4-BE49-F238E27FC236}">
                <a16:creationId xmlns:a16="http://schemas.microsoft.com/office/drawing/2014/main" id="{2F16F3F6-62F5-D42F-3F6F-D62E64B8991E}"/>
              </a:ext>
            </a:extLst>
          </p:cNvPr>
          <p:cNvSpPr/>
          <p:nvPr/>
        </p:nvSpPr>
        <p:spPr>
          <a:xfrm>
            <a:off x="1410820" y="2731662"/>
            <a:ext cx="45719" cy="1005840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33668EE2-09A4-1998-212B-C9E36CBFB9BF}"/>
              </a:ext>
            </a:extLst>
          </p:cNvPr>
          <p:cNvSpPr txBox="1"/>
          <p:nvPr/>
        </p:nvSpPr>
        <p:spPr>
          <a:xfrm>
            <a:off x="308199" y="2797340"/>
            <a:ext cx="91151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60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+mj-lt"/>
                <a:cs typeface="Gotham Medium"/>
              </a:rPr>
              <a:t>are </a:t>
            </a:r>
            <a:r>
              <a:rPr lang="en-US" sz="1100" b="1" dirty="0">
                <a:solidFill>
                  <a:prstClr val="black"/>
                </a:solidFill>
                <a:latin typeface="+mj-lt"/>
                <a:cs typeface="Gotham Medium"/>
              </a:rPr>
              <a:t>employed.</a:t>
            </a: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2449CA29-5A99-7CC4-663B-C5AC227EC6A8}"/>
              </a:ext>
            </a:extLst>
          </p:cNvPr>
          <p:cNvSpPr/>
          <p:nvPr/>
        </p:nvSpPr>
        <p:spPr>
          <a:xfrm>
            <a:off x="3170255" y="2731662"/>
            <a:ext cx="45719" cy="1005840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673AECA0-E05A-BE8B-B27E-B145026BE674}"/>
              </a:ext>
            </a:extLst>
          </p:cNvPr>
          <p:cNvSpPr txBox="1"/>
          <p:nvPr/>
        </p:nvSpPr>
        <p:spPr>
          <a:xfrm>
            <a:off x="1672799" y="2758659"/>
            <a:ext cx="1281196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54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+mj-lt"/>
                <a:cs typeface="Gotham Medium"/>
              </a:rPr>
              <a:t>have an annual household </a:t>
            </a:r>
            <a:r>
              <a:rPr lang="en-US" sz="1100" b="1" dirty="0">
                <a:solidFill>
                  <a:prstClr val="black"/>
                </a:solidFill>
                <a:latin typeface="+mj-lt"/>
                <a:cs typeface="Gotham Medium"/>
              </a:rPr>
              <a:t>income of $75,000+.</a:t>
            </a: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9032556A-A3C8-EE1B-29C1-00DE017E623D}"/>
              </a:ext>
            </a:extLst>
          </p:cNvPr>
          <p:cNvSpPr/>
          <p:nvPr/>
        </p:nvSpPr>
        <p:spPr>
          <a:xfrm>
            <a:off x="4808861" y="2731662"/>
            <a:ext cx="45719" cy="1005840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BF2335D7-631B-1D33-4CC4-18ABA2578875}"/>
              </a:ext>
            </a:extLst>
          </p:cNvPr>
          <p:cNvSpPr txBox="1"/>
          <p:nvPr/>
        </p:nvSpPr>
        <p:spPr>
          <a:xfrm>
            <a:off x="3366470" y="2798783"/>
            <a:ext cx="130097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51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+mj-lt"/>
                <a:cs typeface="Gotham Medium"/>
              </a:rPr>
              <a:t>say that listening 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+mj-lt"/>
                <a:cs typeface="Gotham Medium"/>
              </a:rPr>
              <a:t>to </a:t>
            </a:r>
            <a:r>
              <a:rPr lang="en-US" sz="1100" b="1" dirty="0">
                <a:solidFill>
                  <a:prstClr val="black"/>
                </a:solidFill>
                <a:latin typeface="+mj-lt"/>
                <a:cs typeface="Gotham Medium"/>
              </a:rPr>
              <a:t>radio is relaxing.</a:t>
            </a:r>
          </a:p>
        </p:txBody>
      </p:sp>
      <p:sp>
        <p:nvSpPr>
          <p:cNvPr id="131" name="object 12">
            <a:extLst>
              <a:ext uri="{FF2B5EF4-FFF2-40B4-BE49-F238E27FC236}">
                <a16:creationId xmlns:a16="http://schemas.microsoft.com/office/drawing/2014/main" id="{99EEAF51-E7A5-A5CA-B2E9-273721550CE2}"/>
              </a:ext>
            </a:extLst>
          </p:cNvPr>
          <p:cNvSpPr txBox="1"/>
          <p:nvPr/>
        </p:nvSpPr>
        <p:spPr>
          <a:xfrm>
            <a:off x="5040143" y="2795316"/>
            <a:ext cx="1338214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53%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+mj-lt"/>
                <a:cs typeface="Gotham Medium"/>
              </a:rPr>
              <a:t>of them affirm that the </a:t>
            </a:r>
            <a:r>
              <a:rPr lang="en-US" sz="1100" b="1" dirty="0">
                <a:solidFill>
                  <a:prstClr val="black"/>
                </a:solidFill>
                <a:latin typeface="+mj-lt"/>
                <a:cs typeface="Gotham Medium"/>
              </a:rPr>
              <a:t>radio puts them in a good mood.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Gotham Medium"/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08828A95-0791-BDCD-6C72-A4AD2CEAEF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55" y="551908"/>
            <a:ext cx="1106932" cy="1106932"/>
          </a:xfrm>
          <a:prstGeom prst="rect">
            <a:avLst/>
          </a:prstGeom>
        </p:spPr>
      </p:pic>
      <p:sp>
        <p:nvSpPr>
          <p:cNvPr id="134" name="object 12">
            <a:extLst>
              <a:ext uri="{FF2B5EF4-FFF2-40B4-BE49-F238E27FC236}">
                <a16:creationId xmlns:a16="http://schemas.microsoft.com/office/drawing/2014/main" id="{823B9B8D-6E64-854B-BD8C-B975FB7401F5}"/>
              </a:ext>
            </a:extLst>
          </p:cNvPr>
          <p:cNvSpPr txBox="1"/>
          <p:nvPr/>
        </p:nvSpPr>
        <p:spPr>
          <a:xfrm>
            <a:off x="306364" y="4784057"/>
            <a:ext cx="1040110" cy="895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ts val="40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32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Black"/>
              </a:rPr>
              <a:t>%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Gotham Black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otham Medium"/>
              </a:rPr>
              <a:t>plan to travel abroad. </a:t>
            </a:r>
            <a:endParaRPr kumimoji="0" lang="en-US" sz="1400" b="0" i="0" u="none" strike="noStrike" kern="1200" cap="none" spc="-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val="119835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54650-CD90-167E-8DDA-A5D0D7BA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EC4A8C8-0730-F926-ED08-687A74E111ED}"/>
              </a:ext>
            </a:extLst>
          </p:cNvPr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solidFill>
            <a:srgbClr val="ED981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Byrne Digital?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3CCCDD-2839-6C08-A2AD-CF1E1906A485}"/>
              </a:ext>
            </a:extLst>
          </p:cNvPr>
          <p:cNvSpPr/>
          <p:nvPr/>
        </p:nvSpPr>
        <p:spPr>
          <a:xfrm>
            <a:off x="0" y="6607728"/>
            <a:ext cx="9144000" cy="250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DA0B89-C579-B7A6-5E52-F719729628C6}"/>
              </a:ext>
            </a:extLst>
          </p:cNvPr>
          <p:cNvSpPr/>
          <p:nvPr/>
        </p:nvSpPr>
        <p:spPr>
          <a:xfrm>
            <a:off x="3765561" y="1370223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C249E-03E7-CEB3-C6B4-6D7FFE08985D}"/>
              </a:ext>
            </a:extLst>
          </p:cNvPr>
          <p:cNvSpPr/>
          <p:nvPr/>
        </p:nvSpPr>
        <p:spPr>
          <a:xfrm>
            <a:off x="9086343" y="1370223"/>
            <a:ext cx="57657" cy="1103636"/>
          </a:xfrm>
          <a:prstGeom prst="rect">
            <a:avLst/>
          </a:prstGeom>
          <a:solidFill>
            <a:srgbClr val="ED9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F37CD-B0D0-6164-5B9E-2BE4A716ACAD}"/>
              </a:ext>
            </a:extLst>
          </p:cNvPr>
          <p:cNvSpPr txBox="1"/>
          <p:nvPr/>
        </p:nvSpPr>
        <p:spPr>
          <a:xfrm>
            <a:off x="5684472" y="1479160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6891F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F6891F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0B33-CEB0-A6F1-0109-C4A77E63C0BF}"/>
              </a:ext>
            </a:extLst>
          </p:cNvPr>
          <p:cNvSpPr txBox="1"/>
          <p:nvPr/>
        </p:nvSpPr>
        <p:spPr>
          <a:xfrm>
            <a:off x="5930103" y="1627730"/>
            <a:ext cx="225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 First Targeting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A5553-3F0B-1693-E038-18225BF43068}"/>
              </a:ext>
            </a:extLst>
          </p:cNvPr>
          <p:cNvSpPr/>
          <p:nvPr/>
        </p:nvSpPr>
        <p:spPr>
          <a:xfrm>
            <a:off x="3765561" y="2604757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D6B3D-1ACE-4FF8-A3AB-04E3F66B2B28}"/>
              </a:ext>
            </a:extLst>
          </p:cNvPr>
          <p:cNvSpPr/>
          <p:nvPr/>
        </p:nvSpPr>
        <p:spPr>
          <a:xfrm>
            <a:off x="9086343" y="2604757"/>
            <a:ext cx="57657" cy="1103636"/>
          </a:xfrm>
          <a:prstGeom prst="rect">
            <a:avLst/>
          </a:prstGeom>
          <a:solidFill>
            <a:srgbClr val="ED9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563B0-8618-3770-C7F8-C8284CC5EC00}"/>
              </a:ext>
            </a:extLst>
          </p:cNvPr>
          <p:cNvSpPr txBox="1"/>
          <p:nvPr/>
        </p:nvSpPr>
        <p:spPr>
          <a:xfrm>
            <a:off x="5684472" y="2713694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6891F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F6891F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EC251-9026-1F30-D39B-ABEDF14DAFFE}"/>
              </a:ext>
            </a:extLst>
          </p:cNvPr>
          <p:cNvSpPr txBox="1"/>
          <p:nvPr/>
        </p:nvSpPr>
        <p:spPr>
          <a:xfrm>
            <a:off x="5930103" y="2862264"/>
            <a:ext cx="211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Premium Inventory Placement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053BB1-BAE1-C62A-9EB6-6766955354CA}"/>
              </a:ext>
            </a:extLst>
          </p:cNvPr>
          <p:cNvSpPr/>
          <p:nvPr/>
        </p:nvSpPr>
        <p:spPr>
          <a:xfrm>
            <a:off x="3765561" y="3839291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EBC0D6-2452-FDBD-A098-17914F21A7B3}"/>
              </a:ext>
            </a:extLst>
          </p:cNvPr>
          <p:cNvSpPr/>
          <p:nvPr/>
        </p:nvSpPr>
        <p:spPr>
          <a:xfrm>
            <a:off x="9086343" y="3839291"/>
            <a:ext cx="57657" cy="1103636"/>
          </a:xfrm>
          <a:prstGeom prst="rect">
            <a:avLst/>
          </a:prstGeom>
          <a:solidFill>
            <a:srgbClr val="ED9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31E7B9-D548-B9C5-9E24-1B433A631B88}"/>
              </a:ext>
            </a:extLst>
          </p:cNvPr>
          <p:cNvSpPr txBox="1"/>
          <p:nvPr/>
        </p:nvSpPr>
        <p:spPr>
          <a:xfrm>
            <a:off x="5684472" y="3948228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6891F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F6891F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12000-990E-8C84-1E8E-7CCCBC24BB11}"/>
              </a:ext>
            </a:extLst>
          </p:cNvPr>
          <p:cNvSpPr txBox="1"/>
          <p:nvPr/>
        </p:nvSpPr>
        <p:spPr>
          <a:xfrm>
            <a:off x="5930104" y="4096798"/>
            <a:ext cx="211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Experienced Hands-On Partner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2664B8-ABA2-56F7-0FA8-56514409ADB7}"/>
              </a:ext>
            </a:extLst>
          </p:cNvPr>
          <p:cNvSpPr/>
          <p:nvPr/>
        </p:nvSpPr>
        <p:spPr>
          <a:xfrm>
            <a:off x="3765561" y="5073826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CD79-2CA0-45D5-6194-F478842FD6AD}"/>
              </a:ext>
            </a:extLst>
          </p:cNvPr>
          <p:cNvSpPr/>
          <p:nvPr/>
        </p:nvSpPr>
        <p:spPr>
          <a:xfrm>
            <a:off x="9086343" y="5073826"/>
            <a:ext cx="57657" cy="1103636"/>
          </a:xfrm>
          <a:prstGeom prst="rect">
            <a:avLst/>
          </a:prstGeom>
          <a:solidFill>
            <a:srgbClr val="ED9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9CE815-B23C-AEE9-0889-FD46E71C2B10}"/>
              </a:ext>
            </a:extLst>
          </p:cNvPr>
          <p:cNvSpPr txBox="1"/>
          <p:nvPr/>
        </p:nvSpPr>
        <p:spPr>
          <a:xfrm>
            <a:off x="5684472" y="5182763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6891F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F6891F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3D8F9A-6431-940A-D7A7-1A9FCBBFC293}"/>
              </a:ext>
            </a:extLst>
          </p:cNvPr>
          <p:cNvSpPr txBox="1"/>
          <p:nvPr/>
        </p:nvSpPr>
        <p:spPr>
          <a:xfrm>
            <a:off x="5930104" y="5331333"/>
            <a:ext cx="231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Performance-Driven Measurable Results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95AABC-EA58-0519-4B6B-29715A8FCB0E}"/>
              </a:ext>
            </a:extLst>
          </p:cNvPr>
          <p:cNvSpPr/>
          <p:nvPr/>
        </p:nvSpPr>
        <p:spPr>
          <a:xfrm>
            <a:off x="334780" y="1033801"/>
            <a:ext cx="5418036" cy="5418034"/>
          </a:xfrm>
          <a:prstGeom prst="ellipse">
            <a:avLst/>
          </a:prstGeom>
          <a:solidFill>
            <a:sysClr val="window" lastClr="FFFFFF">
              <a:alpha val="88000"/>
            </a:sys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C7EE6F-2139-DED1-CCB3-815407385655}"/>
              </a:ext>
            </a:extLst>
          </p:cNvPr>
          <p:cNvSpPr/>
          <p:nvPr/>
        </p:nvSpPr>
        <p:spPr>
          <a:xfrm>
            <a:off x="1462478" y="2159829"/>
            <a:ext cx="3162638" cy="3162636"/>
          </a:xfrm>
          <a:prstGeom prst="ellipse">
            <a:avLst/>
          </a:prstGeom>
          <a:gradFill>
            <a:gsLst>
              <a:gs pos="33000">
                <a:srgbClr val="ED981A"/>
              </a:gs>
              <a:gs pos="100000">
                <a:srgbClr val="34567A"/>
              </a:gs>
            </a:gsLst>
            <a:lin ang="18900000" scaled="1"/>
          </a:gra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4E9C54-65AD-8DB1-810F-4316422E059C}"/>
              </a:ext>
            </a:extLst>
          </p:cNvPr>
          <p:cNvSpPr/>
          <p:nvPr/>
        </p:nvSpPr>
        <p:spPr>
          <a:xfrm>
            <a:off x="2322033" y="3018962"/>
            <a:ext cx="1443528" cy="1443524"/>
          </a:xfrm>
          <a:prstGeom prst="ellipse">
            <a:avLst/>
          </a:prstGeom>
          <a:solidFill>
            <a:srgbClr val="1E3971">
              <a:alpha val="58000"/>
            </a:srgb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76008D9-EC71-A9E8-4DBC-4E5BDA737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3420" y="1621292"/>
            <a:ext cx="584758" cy="5847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29222AF-635B-37F3-BA9B-7799C891C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3420" y="2824338"/>
            <a:ext cx="584758" cy="58475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B5F62F44-EB4A-24D6-7870-DEDC3DA9B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3420" y="4124502"/>
            <a:ext cx="584758" cy="58475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1B78768-2EC5-AC5A-3E4D-BA20D6C49A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3420" y="5331341"/>
            <a:ext cx="584758" cy="58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7A36E5-0DC2-7E81-AAB2-630BDF03A442}"/>
              </a:ext>
            </a:extLst>
          </p:cNvPr>
          <p:cNvSpPr txBox="1"/>
          <p:nvPr/>
        </p:nvSpPr>
        <p:spPr>
          <a:xfrm>
            <a:off x="350077" y="1233544"/>
            <a:ext cx="5418036" cy="54180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DRIVEN SOLUTIONS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3E37DC-46CA-3CCA-A902-584F1A986263}"/>
              </a:ext>
            </a:extLst>
          </p:cNvPr>
          <p:cNvSpPr txBox="1"/>
          <p:nvPr/>
        </p:nvSpPr>
        <p:spPr>
          <a:xfrm>
            <a:off x="1681714" y="2346578"/>
            <a:ext cx="2769720" cy="280945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PROGRAMMATIC PLATFORM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E70783-EA1E-4ACA-4350-E4E262745C6A}"/>
              </a:ext>
            </a:extLst>
          </p:cNvPr>
          <p:cNvSpPr txBox="1"/>
          <p:nvPr/>
        </p:nvSpPr>
        <p:spPr>
          <a:xfrm>
            <a:off x="2490496" y="3160804"/>
            <a:ext cx="1137196" cy="114526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UNSTRUCTURED, ELEMENTAL DATA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AE0320-C9B0-98D2-8495-7D866BD277A1}"/>
              </a:ext>
            </a:extLst>
          </p:cNvPr>
          <p:cNvSpPr/>
          <p:nvPr/>
        </p:nvSpPr>
        <p:spPr>
          <a:xfrm>
            <a:off x="2594202" y="1815174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Retargeting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C44EEB-0960-9574-A3A4-8748BC8B4310}"/>
              </a:ext>
            </a:extLst>
          </p:cNvPr>
          <p:cNvSpPr/>
          <p:nvPr/>
        </p:nvSpPr>
        <p:spPr>
          <a:xfrm>
            <a:off x="3602424" y="1976094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E994D4-7AC3-F15A-1E8C-803260A1C40A}"/>
              </a:ext>
            </a:extLst>
          </p:cNvPr>
          <p:cNvSpPr/>
          <p:nvPr/>
        </p:nvSpPr>
        <p:spPr>
          <a:xfrm>
            <a:off x="4272462" y="2459981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3D8724-72FF-130D-974D-6B4430B45299}"/>
              </a:ext>
            </a:extLst>
          </p:cNvPr>
          <p:cNvSpPr/>
          <p:nvPr/>
        </p:nvSpPr>
        <p:spPr>
          <a:xfrm>
            <a:off x="4783430" y="3169231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Behavioral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07335F-2447-2D29-0DE0-9B8CDE6296F6}"/>
              </a:ext>
            </a:extLst>
          </p:cNvPr>
          <p:cNvSpPr/>
          <p:nvPr/>
        </p:nvSpPr>
        <p:spPr>
          <a:xfrm>
            <a:off x="4796024" y="3925291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4A4D96-01E8-82C3-15C5-3C3A0CA88222}"/>
              </a:ext>
            </a:extLst>
          </p:cNvPr>
          <p:cNvSpPr/>
          <p:nvPr/>
        </p:nvSpPr>
        <p:spPr>
          <a:xfrm>
            <a:off x="4719518" y="4593959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Waze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B045D8-BC7D-A149-9F86-8F2867EFC638}"/>
              </a:ext>
            </a:extLst>
          </p:cNvPr>
          <p:cNvSpPr/>
          <p:nvPr/>
        </p:nvSpPr>
        <p:spPr>
          <a:xfrm>
            <a:off x="4322282" y="5192203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Look-a-like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59F5C6-3228-ECEA-FBEB-E0BB579BA16F}"/>
              </a:ext>
            </a:extLst>
          </p:cNvPr>
          <p:cNvSpPr/>
          <p:nvPr/>
        </p:nvSpPr>
        <p:spPr>
          <a:xfrm>
            <a:off x="3726278" y="5669128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CRM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22CA96-7F48-F2DA-06CD-53FDC59494E0}"/>
              </a:ext>
            </a:extLst>
          </p:cNvPr>
          <p:cNvSpPr/>
          <p:nvPr/>
        </p:nvSpPr>
        <p:spPr>
          <a:xfrm>
            <a:off x="3075675" y="6107135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2DD2D9-22D0-4B2E-CD1D-0A3181A61ADA}"/>
              </a:ext>
            </a:extLst>
          </p:cNvPr>
          <p:cNvSpPr/>
          <p:nvPr/>
        </p:nvSpPr>
        <p:spPr>
          <a:xfrm>
            <a:off x="2259719" y="6126145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2DECE9-25F9-2AE7-589C-7E5B1B3AA772}"/>
              </a:ext>
            </a:extLst>
          </p:cNvPr>
          <p:cNvSpPr/>
          <p:nvPr/>
        </p:nvSpPr>
        <p:spPr>
          <a:xfrm>
            <a:off x="653646" y="4562298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Native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Programmatic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240F21-459E-1C08-6460-4CABF4DCCC6E}"/>
              </a:ext>
            </a:extLst>
          </p:cNvPr>
          <p:cNvSpPr/>
          <p:nvPr/>
        </p:nvSpPr>
        <p:spPr>
          <a:xfrm>
            <a:off x="1613828" y="5793353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OTT/CTV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638B59-8FA7-7DD4-2FB5-848C7F4ABA91}"/>
              </a:ext>
            </a:extLst>
          </p:cNvPr>
          <p:cNvSpPr/>
          <p:nvPr/>
        </p:nvSpPr>
        <p:spPr>
          <a:xfrm>
            <a:off x="803966" y="5238533"/>
            <a:ext cx="1239217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 Search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Retargeting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351F27-3574-3B1E-3FDE-D7982084C5F7}"/>
              </a:ext>
            </a:extLst>
          </p:cNvPr>
          <p:cNvSpPr/>
          <p:nvPr/>
        </p:nvSpPr>
        <p:spPr>
          <a:xfrm>
            <a:off x="380079" y="3729429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Targeting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7B2FA8-A491-F295-2168-09A11582C780}"/>
              </a:ext>
            </a:extLst>
          </p:cNvPr>
          <p:cNvSpPr/>
          <p:nvPr/>
        </p:nvSpPr>
        <p:spPr>
          <a:xfrm>
            <a:off x="541381" y="3140898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Geo-Fencing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9A1F85-E92E-A372-5959-46C5AC07776F}"/>
              </a:ext>
            </a:extLst>
          </p:cNvPr>
          <p:cNvSpPr/>
          <p:nvPr/>
        </p:nvSpPr>
        <p:spPr>
          <a:xfrm>
            <a:off x="941835" y="2467350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Addressable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Geo-Fencing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347AB8-1F8A-563F-E436-BFB6D56E85BE}"/>
              </a:ext>
            </a:extLst>
          </p:cNvPr>
          <p:cNvSpPr/>
          <p:nvPr/>
        </p:nvSpPr>
        <p:spPr>
          <a:xfrm>
            <a:off x="2043183" y="2811069"/>
            <a:ext cx="2024209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Campaign Management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7300E00-59DF-B857-8CCB-5FFED223948D}"/>
              </a:ext>
            </a:extLst>
          </p:cNvPr>
          <p:cNvSpPr/>
          <p:nvPr/>
        </p:nvSpPr>
        <p:spPr>
          <a:xfrm>
            <a:off x="3521067" y="3886556"/>
            <a:ext cx="1247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Reporting &amp;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Analytics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4A4BA76-DE59-D55E-F2DD-32095E755FF5}"/>
              </a:ext>
            </a:extLst>
          </p:cNvPr>
          <p:cNvSpPr/>
          <p:nvPr/>
        </p:nvSpPr>
        <p:spPr>
          <a:xfrm>
            <a:off x="2036391" y="4983791"/>
            <a:ext cx="202420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Rail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6B514D-5AFB-8092-3CCD-81BB2DEB6138}"/>
              </a:ext>
            </a:extLst>
          </p:cNvPr>
          <p:cNvSpPr/>
          <p:nvPr/>
        </p:nvSpPr>
        <p:spPr>
          <a:xfrm>
            <a:off x="951333" y="3836008"/>
            <a:ext cx="20242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 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Expansion,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Optimization &amp;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584612CE-F10E-EDAB-92D2-5629593414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3036" y="2093146"/>
            <a:ext cx="341599" cy="34159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A5BB5686-F19A-9B10-AC33-B0A20420D0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3871" y="1607290"/>
            <a:ext cx="341599" cy="341599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01E1A45C-DDA1-53D1-E7CD-8F3AF74553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3960" y="4181183"/>
            <a:ext cx="341599" cy="341599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A4B61434-C80B-F0CE-0AEC-5F0C8F224B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1280" y="3413969"/>
            <a:ext cx="341599" cy="341599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67462CD7-AAAA-C801-4EC3-78F78E48DC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57224" y="3560120"/>
            <a:ext cx="341599" cy="341599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01E921A4-8CD8-3CB6-B827-1883F49501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5800" y="2804726"/>
            <a:ext cx="341599" cy="341599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31295CE3-BBA6-380A-8861-6A432E2C22A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94110" y="5322172"/>
            <a:ext cx="341599" cy="341599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67780CD-70AA-316B-4E5A-D0F5929AF9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33663" y="2082574"/>
            <a:ext cx="341599" cy="341599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069233DA-71E6-4741-902D-08ECA84CA9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45259" y="5693227"/>
            <a:ext cx="341599" cy="341599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E208B265-42B1-9E08-BE08-2DCE4E22537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857493" y="1455035"/>
            <a:ext cx="341599" cy="34159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2666E9D-C797-A6C7-EE77-9C3E4827FC2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76101" y="2818069"/>
            <a:ext cx="341599" cy="341599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373AD30D-DB2C-8646-E94F-F1538D7DAA6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91365" y="4892407"/>
            <a:ext cx="341599" cy="341599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AFDB8548-DB9C-87D4-FC0D-7AD64C5B513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856017" y="5427295"/>
            <a:ext cx="341599" cy="341599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88567F6F-D6B6-4DD6-C2DD-11C257F98555}"/>
              </a:ext>
            </a:extLst>
          </p:cNvPr>
          <p:cNvGrpSpPr/>
          <p:nvPr/>
        </p:nvGrpSpPr>
        <p:grpSpPr>
          <a:xfrm>
            <a:off x="1568032" y="1610298"/>
            <a:ext cx="1026170" cy="606836"/>
            <a:chOff x="1128912" y="1713806"/>
            <a:chExt cx="1026170" cy="60683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4F38C9A-EAF5-FDAE-C9E6-1DCDCE850872}"/>
                </a:ext>
              </a:extLst>
            </p:cNvPr>
            <p:cNvSpPr/>
            <p:nvPr/>
          </p:nvSpPr>
          <p:spPr>
            <a:xfrm>
              <a:off x="1128912" y="2023125"/>
              <a:ext cx="1026170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E39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Programmatic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E39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Video</a:t>
              </a:r>
            </a:p>
          </p:txBody>
        </p:sp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4A0695AA-B351-C103-82A6-EAFFFC4DE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471198" y="1713806"/>
              <a:ext cx="341599" cy="341599"/>
            </a:xfrm>
            <a:prstGeom prst="rect">
              <a:avLst/>
            </a:prstGeom>
          </p:spPr>
        </p:pic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3FA9BEB1-5612-A3E9-0655-3BEC3834FF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20919" y="5686169"/>
            <a:ext cx="341599" cy="341599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20E80E73-35B2-06B7-C578-E7931242847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89437" y="4847475"/>
            <a:ext cx="341599" cy="341599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DE555391-54F8-019D-933F-B138B57BD8D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63589" y="4211511"/>
            <a:ext cx="341599" cy="341599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A751E278-A859-B334-C3EF-D9437D7B23E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857577" y="2478890"/>
            <a:ext cx="316256" cy="316256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508D3695-545E-FEDD-D36F-0ED223CFBCE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982820" y="3522852"/>
            <a:ext cx="316256" cy="316256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6F89FEE-E30F-1385-1339-79FCDBDE5C24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890367" y="4635602"/>
            <a:ext cx="316256" cy="316256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F2657C3C-CCC0-BCA8-C140-16B6C834454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801719" y="3486982"/>
            <a:ext cx="316256" cy="316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DCA7E-43DE-4349-E50F-978A63FCB2F0}"/>
              </a:ext>
            </a:extLst>
          </p:cNvPr>
          <p:cNvPicPr>
            <a:picLocks noChangeAspect="1"/>
          </p:cNvPicPr>
          <p:nvPr/>
        </p:nvPicPr>
        <p:blipFill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20" y="74732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2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69">
            <a:extLst>
              <a:ext uri="{FF2B5EF4-FFF2-40B4-BE49-F238E27FC236}">
                <a16:creationId xmlns:a16="http://schemas.microsoft.com/office/drawing/2014/main" id="{804F3AF2-9DF3-BAD7-DC03-D65EE960A371}"/>
              </a:ext>
            </a:extLst>
          </p:cNvPr>
          <p:cNvSpPr/>
          <p:nvPr/>
        </p:nvSpPr>
        <p:spPr>
          <a:xfrm>
            <a:off x="0" y="3285706"/>
            <a:ext cx="4618733" cy="302138"/>
          </a:xfrm>
          <a:prstGeom prst="roundRect">
            <a:avLst/>
          </a:prstGeom>
          <a:solidFill>
            <a:sysClr val="window" lastClr="FFFFFF"/>
          </a:solidFill>
          <a:ln w="127000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Rounded Rectangle 69">
            <a:extLst>
              <a:ext uri="{FF2B5EF4-FFF2-40B4-BE49-F238E27FC236}">
                <a16:creationId xmlns:a16="http://schemas.microsoft.com/office/drawing/2014/main" id="{8838DD31-F41D-B406-2C3B-606E35B2FFC9}"/>
              </a:ext>
            </a:extLst>
          </p:cNvPr>
          <p:cNvSpPr/>
          <p:nvPr/>
        </p:nvSpPr>
        <p:spPr>
          <a:xfrm>
            <a:off x="0" y="3971740"/>
            <a:ext cx="4618733" cy="302138"/>
          </a:xfrm>
          <a:prstGeom prst="roundRect">
            <a:avLst/>
          </a:prstGeom>
          <a:solidFill>
            <a:sysClr val="window" lastClr="FFFFFF"/>
          </a:solidFill>
          <a:ln w="127000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2" name="Rounded Rectangle 69">
            <a:extLst>
              <a:ext uri="{FF2B5EF4-FFF2-40B4-BE49-F238E27FC236}">
                <a16:creationId xmlns:a16="http://schemas.microsoft.com/office/drawing/2014/main" id="{09720CAE-083E-7CCF-7E94-AEF219AE08CB}"/>
              </a:ext>
            </a:extLst>
          </p:cNvPr>
          <p:cNvSpPr/>
          <p:nvPr/>
        </p:nvSpPr>
        <p:spPr>
          <a:xfrm>
            <a:off x="0" y="2599672"/>
            <a:ext cx="4618733" cy="302138"/>
          </a:xfrm>
          <a:prstGeom prst="roundRect">
            <a:avLst/>
          </a:prstGeom>
          <a:solidFill>
            <a:sysClr val="window" lastClr="FFFFFF"/>
          </a:solidFill>
          <a:ln w="127000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429C6-D9B9-03E5-C4AD-1EFEDBFA6378}"/>
              </a:ext>
            </a:extLst>
          </p:cNvPr>
          <p:cNvSpPr txBox="1"/>
          <p:nvPr/>
        </p:nvSpPr>
        <p:spPr>
          <a:xfrm>
            <a:off x="597592" y="969659"/>
            <a:ext cx="421253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WWDW-107.7 The Lake 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iangle 29">
            <a:extLst>
              <a:ext uri="{FF2B5EF4-FFF2-40B4-BE49-F238E27FC236}">
                <a16:creationId xmlns:a16="http://schemas.microsoft.com/office/drawing/2014/main" id="{5417E0BE-C2ED-D28C-3911-ABF0A013E45E}"/>
              </a:ext>
            </a:extLst>
          </p:cNvPr>
          <p:cNvSpPr/>
          <p:nvPr/>
        </p:nvSpPr>
        <p:spPr>
          <a:xfrm rot="5400000">
            <a:off x="315110" y="1133309"/>
            <a:ext cx="155864" cy="134365"/>
          </a:xfrm>
          <a:prstGeom prst="triangle">
            <a:avLst/>
          </a:prstGeom>
          <a:solidFill>
            <a:srgbClr val="F689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F1AEAE-ACEE-311E-8D50-D5F0DA32CC96}"/>
              </a:ext>
            </a:extLst>
          </p:cNvPr>
          <p:cNvSpPr/>
          <p:nvPr/>
        </p:nvSpPr>
        <p:spPr>
          <a:xfrm>
            <a:off x="581042" y="1431324"/>
            <a:ext cx="6055385" cy="27699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defTabSz="685800"/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Play Your Favorite Classic Hits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544145-0CA8-05FE-4A72-524AFFE04A11}"/>
              </a:ext>
            </a:extLst>
          </p:cNvPr>
          <p:cNvSpPr/>
          <p:nvPr/>
        </p:nvSpPr>
        <p:spPr>
          <a:xfrm flipH="1">
            <a:off x="563986" y="2155831"/>
            <a:ext cx="2026814" cy="250825"/>
          </a:xfrm>
          <a:prstGeom prst="roundRect">
            <a:avLst>
              <a:gd name="adj" fmla="val 50000"/>
            </a:avLst>
          </a:prstGeom>
          <a:solidFill>
            <a:srgbClr val="F68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D" sz="135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34860-6CB0-0CC9-F1F4-34F1F27A6409}"/>
              </a:ext>
            </a:extLst>
          </p:cNvPr>
          <p:cNvSpPr txBox="1"/>
          <p:nvPr/>
        </p:nvSpPr>
        <p:spPr>
          <a:xfrm>
            <a:off x="656989" y="2154877"/>
            <a:ext cx="17814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107.7 The Lake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250B71-74E6-D4BC-E186-890477494CAC}"/>
              </a:ext>
            </a:extLst>
          </p:cNvPr>
          <p:cNvGrpSpPr/>
          <p:nvPr/>
        </p:nvGrpSpPr>
        <p:grpSpPr>
          <a:xfrm>
            <a:off x="597592" y="2662737"/>
            <a:ext cx="173528" cy="173528"/>
            <a:chOff x="918087" y="2539686"/>
            <a:chExt cx="365963" cy="36596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37C585-AE72-7A1B-664D-4FBCA716F093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F6891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EFF15A-734D-600E-5BF9-21248A1C8B3C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12AB79-998B-B17B-BFEC-FBC188330DF9}"/>
              </a:ext>
            </a:extLst>
          </p:cNvPr>
          <p:cNvSpPr txBox="1"/>
          <p:nvPr/>
        </p:nvSpPr>
        <p:spPr>
          <a:xfrm>
            <a:off x="842270" y="2648265"/>
            <a:ext cx="3167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Anna and Raven in the Morning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8719AB-4C62-6C88-3769-54071B6AA472}"/>
              </a:ext>
            </a:extLst>
          </p:cNvPr>
          <p:cNvGrpSpPr/>
          <p:nvPr/>
        </p:nvGrpSpPr>
        <p:grpSpPr>
          <a:xfrm>
            <a:off x="597592" y="3005475"/>
            <a:ext cx="173528" cy="173528"/>
            <a:chOff x="918087" y="2539686"/>
            <a:chExt cx="365963" cy="3659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554FD8-2417-C734-DD1B-9D135B357CA2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F6891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7AD60C6-A5E6-B382-5874-A3E2AD66FEF7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8E5439D-1141-6DFC-6477-AB67FEE222B4}"/>
              </a:ext>
            </a:extLst>
          </p:cNvPr>
          <p:cNvSpPr txBox="1"/>
          <p:nvPr/>
        </p:nvSpPr>
        <p:spPr>
          <a:xfrm>
            <a:off x="842270" y="2991003"/>
            <a:ext cx="3967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Network News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hour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316E18-BE6B-54FE-326B-BFCEBA969B01}"/>
              </a:ext>
            </a:extLst>
          </p:cNvPr>
          <p:cNvGrpSpPr/>
          <p:nvPr/>
        </p:nvGrpSpPr>
        <p:grpSpPr>
          <a:xfrm>
            <a:off x="597592" y="3348213"/>
            <a:ext cx="173528" cy="173528"/>
            <a:chOff x="918087" y="2539686"/>
            <a:chExt cx="365963" cy="3659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759CAE-A90D-E15F-709F-E34D307B430D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F6891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FA7149-7015-BFF0-24B2-AF506671577D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chemeClr val="tx1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CC65887-9171-95B4-53F5-C193FDFCA6E9}"/>
              </a:ext>
            </a:extLst>
          </p:cNvPr>
          <p:cNvSpPr txBox="1"/>
          <p:nvPr/>
        </p:nvSpPr>
        <p:spPr>
          <a:xfrm>
            <a:off x="842270" y="3333741"/>
            <a:ext cx="3167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Friday Night Beach Blast with Andy Lucy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66C47C-EDFC-BED2-5F3A-761D4EAE33F0}"/>
              </a:ext>
            </a:extLst>
          </p:cNvPr>
          <p:cNvGrpSpPr/>
          <p:nvPr/>
        </p:nvGrpSpPr>
        <p:grpSpPr>
          <a:xfrm>
            <a:off x="597592" y="3690951"/>
            <a:ext cx="173528" cy="173528"/>
            <a:chOff x="918087" y="2539686"/>
            <a:chExt cx="365963" cy="36596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1ECF110-912E-BB51-0D0A-0C1EFE557351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F6891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95D2DE3-FE7B-F6AD-0E44-FDEAFF3B0416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2F46298-D975-830C-512C-725618B5C403}"/>
              </a:ext>
            </a:extLst>
          </p:cNvPr>
          <p:cNvSpPr txBox="1"/>
          <p:nvPr/>
        </p:nvSpPr>
        <p:spPr>
          <a:xfrm>
            <a:off x="842270" y="3676479"/>
            <a:ext cx="3167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Shaggin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on the Beach with Jay Jenkins</a:t>
            </a:r>
          </a:p>
        </p:txBody>
      </p:sp>
      <p:pic>
        <p:nvPicPr>
          <p:cNvPr id="3" name="Picture 2" descr="A map with a circle in the middle&#10;&#10;Description automatically generated">
            <a:extLst>
              <a:ext uri="{FF2B5EF4-FFF2-40B4-BE49-F238E27FC236}">
                <a16:creationId xmlns:a16="http://schemas.microsoft.com/office/drawing/2014/main" id="{8DFFC028-4248-FE7F-64C4-ED7C444C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96" y="1990223"/>
            <a:ext cx="4003574" cy="35497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63FBB8-F801-9DD2-8F8E-D072581EEE77}"/>
              </a:ext>
            </a:extLst>
          </p:cNvPr>
          <p:cNvSpPr/>
          <p:nvPr/>
        </p:nvSpPr>
        <p:spPr>
          <a:xfrm>
            <a:off x="0" y="6607728"/>
            <a:ext cx="9144000" cy="250272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918F8F-ACFE-FE54-F596-8C99956C9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6603828"/>
            <a:ext cx="2971800" cy="25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1077LakeFM.com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E96DE-7DB0-A7BB-E8D7-BAA1A06D99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93894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501</Words>
  <Application>Microsoft Office PowerPoint</Application>
  <PresentationFormat>On-screen Show (4:3)</PresentationFormat>
  <Paragraphs>144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Arial </vt:lpstr>
      <vt:lpstr>Arial Black</vt:lpstr>
      <vt:lpstr>Calibri</vt:lpstr>
      <vt:lpstr>Calibri Light</vt:lpstr>
      <vt:lpstr>Open Sans</vt:lpstr>
      <vt:lpstr>Poppins</vt:lpstr>
      <vt:lpstr>Roboto</vt:lpstr>
      <vt:lpstr>Urban Photo Album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2016-09-20T02:49:21Z</dcterms:created>
  <dcterms:modified xsi:type="dcterms:W3CDTF">2025-06-20T19:01:56Z</dcterms:modified>
</cp:coreProperties>
</file>