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  <p:sldMasterId id="2147483710" r:id="rId3"/>
  </p:sldMasterIdLst>
  <p:notesMasterIdLst>
    <p:notesMasterId r:id="rId8"/>
  </p:notesMasterIdLst>
  <p:sldIdLst>
    <p:sldId id="33430" r:id="rId4"/>
    <p:sldId id="33427" r:id="rId5"/>
    <p:sldId id="33432" r:id="rId6"/>
    <p:sldId id="235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BAD4"/>
    <a:srgbClr val="C4E9FB"/>
    <a:srgbClr val="20B6DB"/>
    <a:srgbClr val="182028"/>
    <a:srgbClr val="EE479B"/>
    <a:srgbClr val="FE76D7"/>
    <a:srgbClr val="3BC6F3"/>
    <a:srgbClr val="EE3495"/>
    <a:srgbClr val="FFFFFF"/>
    <a:srgbClr val="B92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70" d="100"/>
          <a:sy n="70" d="100"/>
        </p:scale>
        <p:origin x="411" y="267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33430024502838085"/>
          <c:w val="1"/>
          <c:h val="0.505824320495942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70C83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70C83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52-408F-836E-61522FF24E47}"/>
              </c:ext>
            </c:extLst>
          </c:dPt>
          <c:dPt>
            <c:idx val="1"/>
            <c:invertIfNegative val="0"/>
            <c:bubble3D val="0"/>
            <c:spPr>
              <a:solidFill>
                <a:srgbClr val="E70C83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52-408F-836E-61522FF24E47}"/>
              </c:ext>
            </c:extLst>
          </c:dPt>
          <c:dPt>
            <c:idx val="2"/>
            <c:invertIfNegative val="0"/>
            <c:bubble3D val="0"/>
            <c:spPr>
              <a:solidFill>
                <a:srgbClr val="E70C83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452-408F-836E-61522FF24E47}"/>
              </c:ext>
            </c:extLst>
          </c:dPt>
          <c:dPt>
            <c:idx val="3"/>
            <c:invertIfNegative val="0"/>
            <c:bubble3D val="0"/>
            <c:spPr>
              <a:solidFill>
                <a:srgbClr val="E70C83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452-408F-836E-61522FF24E47}"/>
              </c:ext>
            </c:extLst>
          </c:dPt>
          <c:dPt>
            <c:idx val="4"/>
            <c:invertIfNegative val="0"/>
            <c:bubble3D val="0"/>
            <c:spPr>
              <a:solidFill>
                <a:srgbClr val="E70C83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452-408F-836E-61522FF24E47}"/>
              </c:ext>
            </c:extLst>
          </c:dPt>
          <c:dPt>
            <c:idx val="5"/>
            <c:invertIfNegative val="0"/>
            <c:bubble3D val="0"/>
            <c:spPr>
              <a:solidFill>
                <a:srgbClr val="E70C83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452-408F-836E-61522FF24E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0.06</c:v>
                </c:pt>
                <c:pt idx="1">
                  <c:v>0.08</c:v>
                </c:pt>
                <c:pt idx="2">
                  <c:v>0.15</c:v>
                </c:pt>
                <c:pt idx="3">
                  <c:v>0.14000000000000001</c:v>
                </c:pt>
                <c:pt idx="4">
                  <c:v>0.22</c:v>
                </c:pt>
                <c:pt idx="5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452-408F-836E-61522FF24E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"/>
        <c:overlap val="-27"/>
        <c:axId val="2061103888"/>
        <c:axId val="1646637568"/>
      </c:barChart>
      <c:catAx>
        <c:axId val="206110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noFill/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1000" b="0" i="0" u="none" strike="noStrike" kern="8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646637568"/>
        <c:crosses val="autoZero"/>
        <c:auto val="1"/>
        <c:lblAlgn val="ctr"/>
        <c:lblOffset val="100"/>
        <c:noMultiLvlLbl val="0"/>
      </c:catAx>
      <c:valAx>
        <c:axId val="164663756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20611038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390551672564755E-2"/>
          <c:y val="3.744684024500098E-2"/>
          <c:w val="0.92521889665487045"/>
          <c:h val="0.9251063195099981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DCD13"/>
            </a:solidFill>
            <a:ln>
              <a:noFill/>
            </a:ln>
          </c:spPr>
          <c:dPt>
            <c:idx val="0"/>
            <c:bubble3D val="0"/>
            <c:spPr>
              <a:solidFill>
                <a:srgbClr val="20B6D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A8-4BE5-9365-C2565F4C9D23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FA8-4BE5-9365-C2565F4C9D2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0.54</c:v>
                </c:pt>
                <c:pt idx="1">
                  <c:v>0.45999999999999996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A8-4BE5-9365-C2565F4C9D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390551672564755E-2"/>
          <c:y val="3.744684024500098E-2"/>
          <c:w val="0.92521889665487045"/>
          <c:h val="0.9251063195099981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DCD13"/>
            </a:solidFill>
            <a:ln>
              <a:noFill/>
            </a:ln>
          </c:spPr>
          <c:dPt>
            <c:idx val="0"/>
            <c:bubble3D val="0"/>
            <c:spPr>
              <a:solidFill>
                <a:srgbClr val="20B6D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0ED-4515-8EC5-9D11341D9BC2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0ED-4515-8EC5-9D11341D9BC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0.48</c:v>
                </c:pt>
                <c:pt idx="1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ED-4515-8EC5-9D11341D9B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390551672564755E-2"/>
          <c:y val="3.744684024500098E-2"/>
          <c:w val="0.92521889665487045"/>
          <c:h val="0.9251063195099981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DCD13"/>
            </a:solidFill>
            <a:ln>
              <a:noFill/>
            </a:ln>
          </c:spPr>
          <c:dPt>
            <c:idx val="0"/>
            <c:bubble3D val="0"/>
            <c:spPr>
              <a:solidFill>
                <a:srgbClr val="20B6D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E2-42BF-AD4C-378D5CD93CA3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E2-42BF-AD4C-378D5CD93CA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0.52</c:v>
                </c:pt>
                <c:pt idx="1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E2-42BF-AD4C-378D5CD93C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390551672564755E-2"/>
          <c:y val="3.744684024500098E-2"/>
          <c:w val="0.92521889665487045"/>
          <c:h val="0.9251063195099981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DCD13"/>
            </a:solidFill>
            <a:ln>
              <a:noFill/>
            </a:ln>
          </c:spPr>
          <c:dPt>
            <c:idx val="0"/>
            <c:bubble3D val="0"/>
            <c:spPr>
              <a:solidFill>
                <a:srgbClr val="20B6D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A3-42AE-B473-E525F0EC00B8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9A3-42AE-B473-E525F0EC00B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A3-42AE-B473-E525F0EC00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390551672564755E-2"/>
          <c:y val="3.744684024500098E-2"/>
          <c:w val="0.92521889665487045"/>
          <c:h val="0.9251063195099981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DCD13"/>
            </a:solidFill>
            <a:ln>
              <a:noFill/>
            </a:ln>
          </c:spPr>
          <c:dPt>
            <c:idx val="0"/>
            <c:bubble3D val="0"/>
            <c:spPr>
              <a:solidFill>
                <a:srgbClr val="20B6D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C5F-4F01-A8E1-4B8960C9F503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C5F-4F01-A8E1-4B8960C9F50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5F-4F01-A8E1-4B8960C9F5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503410144543736E-2"/>
          <c:y val="4.0230740720795494E-2"/>
          <c:w val="0.95499317971091258"/>
          <c:h val="0.69737402023363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 w="9525">
              <a:solidFill>
                <a:srgbClr val="EE479B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0.06</c:v>
                </c:pt>
                <c:pt idx="1">
                  <c:v>0.11</c:v>
                </c:pt>
                <c:pt idx="2">
                  <c:v>0.12</c:v>
                </c:pt>
                <c:pt idx="3">
                  <c:v>0.2</c:v>
                </c:pt>
                <c:pt idx="4">
                  <c:v>0.24</c:v>
                </c:pt>
                <c:pt idx="5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87-4CAB-8345-E38B60626B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293426431"/>
        <c:axId val="293424511"/>
      </c:barChart>
      <c:catAx>
        <c:axId val="293426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93424511"/>
        <c:crosses val="autoZero"/>
        <c:auto val="1"/>
        <c:lblAlgn val="ctr"/>
        <c:lblOffset val="100"/>
        <c:noMultiLvlLbl val="0"/>
      </c:catAx>
      <c:valAx>
        <c:axId val="29342451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93426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62016335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504992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A3198-54EF-4EFC-BD70-0BEFC7CBD683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5FFC3-7664-4AAF-9589-74155658A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69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9DD6-C5A6-451C-8233-43DFC2A272CD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F9CF-878C-4862-BAF2-04FAFCB66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57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9DD6-C5A6-451C-8233-43DFC2A272CD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F9CF-878C-4862-BAF2-04FAFCB66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4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9DD6-C5A6-451C-8233-43DFC2A272CD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F9CF-878C-4862-BAF2-04FAFCB66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79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26B52-F24E-24A5-BF3E-B6A8775FF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70CB6-1E34-FC2E-85AC-3996DBE02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8EDB9-F7AF-65D9-BF35-F07A22E2A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FE5A-DEEF-486F-A6C2-29DBA7421084}" type="datetimeFigureOut">
              <a:rPr lang="sr-Latn-RS" smtClean="0"/>
              <a:t>20.6.2025.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04C6C-24F6-5227-1E93-E8D8AF065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7EC78-A517-5430-9044-C19E527AD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28B2-5AE1-4F5F-A52B-D3F3A16C005D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59B4DAF-C37F-82F7-A16F-E520EB4A7B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8688" y="714376"/>
            <a:ext cx="3378994" cy="5172075"/>
          </a:xfrm>
          <a:prstGeom prst="roundRect">
            <a:avLst>
              <a:gd name="adj" fmla="val 4616"/>
            </a:avLst>
          </a:prstGeom>
        </p:spPr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138108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48D6E3-E8F5-41A1-971D-EF5CC0041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56B10B-C63F-40E6-8099-515F66EE3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355D29-8742-40DC-9495-5F41DDD89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9B1D-EA01-4C0A-9E9B-BAF6D5FA4DDB}" type="datetimeFigureOut">
              <a:rPr lang="es-CO" smtClean="0"/>
              <a:t>20/06/2025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5224C8-FA63-4936-BDB9-270BE9EC4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8121F-C00B-4CDE-894C-A73B59291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6105-254E-4064-9DC5-DF6E98F8598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6664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C7F7B2-0443-4089-BC43-0B169EA07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41513A-0DE5-4D98-8DE9-42819591A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DB7E4E-64B9-4DF8-BA2C-ED950E0B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9B1D-EA01-4C0A-9E9B-BAF6D5FA4DDB}" type="datetimeFigureOut">
              <a:rPr lang="es-CO" smtClean="0"/>
              <a:t>20/06/2025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DD84CA-36D5-435E-AE7B-FFA5DE44A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8ED328-B71C-44F2-8D2B-BF7981CE1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6105-254E-4064-9DC5-DF6E98F8598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0028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32AED7-445C-4A08-8A93-F29C9D483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99095A-3676-47F7-8092-46FA2F4A4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9CE1DC-49E6-4727-9F9D-BB275D2B6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9B1D-EA01-4C0A-9E9B-BAF6D5FA4DDB}" type="datetimeFigureOut">
              <a:rPr lang="es-CO" smtClean="0"/>
              <a:t>20/06/2025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325685-3E34-468E-83A0-84D7C7E4A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3CDFA1-B81E-4613-87B6-C94D7182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6105-254E-4064-9DC5-DF6E98F8598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7688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4F8A9B-2621-4312-9CA3-B5855248B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64CE69-2712-4EB6-A378-FE0884DC9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89FA2E-5C2B-427A-8A2F-5B616C4CB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C2BBF4-C14A-49EC-89FA-3F848549C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9B1D-EA01-4C0A-9E9B-BAF6D5FA4DDB}" type="datetimeFigureOut">
              <a:rPr lang="es-CO" smtClean="0"/>
              <a:t>20/06/2025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172289-51F4-4EB4-89B7-9025369FB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E0D6B0-4C70-4F46-9637-9544DC4D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6105-254E-4064-9DC5-DF6E98F8598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3646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48B66E-EA04-439E-81B0-5ABB2EA86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1507BB-7739-442E-A1D4-F8C8AEEC7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ACFA0D-6AE6-44BB-9236-7ACAA3FDB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81F9417-13EC-4648-9CBC-2046E1A3A1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13ADED1-6748-4F06-AB54-7A9C01B062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419FFC-DD9D-4BB3-B3B7-E177BEF60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9B1D-EA01-4C0A-9E9B-BAF6D5FA4DDB}" type="datetimeFigureOut">
              <a:rPr lang="es-CO" smtClean="0"/>
              <a:t>20/06/2025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608F09-31E5-4DEE-A2E2-075148E74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1949EB-B166-4F1A-9B92-FBD05976E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6105-254E-4064-9DC5-DF6E98F8598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4987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347D1-518A-4FA3-BD79-C1E7DE469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577B143-6E7A-424D-8124-2B0D664FE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9B1D-EA01-4C0A-9E9B-BAF6D5FA4DDB}" type="datetimeFigureOut">
              <a:rPr lang="es-CO" smtClean="0"/>
              <a:t>20/06/2025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E6F4315-D8FF-4A2C-B502-2A2BD75D4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980BE5F-E0AB-4B3F-B4D6-00097C8A8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6105-254E-4064-9DC5-DF6E98F8598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595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8D571F8-3B36-4749-99CB-FAB061DF4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9B1D-EA01-4C0A-9E9B-BAF6D5FA4DDB}" type="datetimeFigureOut">
              <a:rPr lang="es-CO" smtClean="0"/>
              <a:t>20/06/2025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CE210BB-F08B-459A-87AD-605FC70A7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13D0F57-B10B-4ACB-A561-C4C7A5C3A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6105-254E-4064-9DC5-DF6E98F8598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75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9DD6-C5A6-451C-8233-43DFC2A272CD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F9CF-878C-4862-BAF2-04FAFCB66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61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A32F3-9737-481C-9535-225291622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ED5539-E48C-470D-A960-662AC2630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1E88D3-12FD-4EE3-B18A-68689F5C5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95BA27-B0FA-4C81-8D95-D7070011E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9B1D-EA01-4C0A-9E9B-BAF6D5FA4DDB}" type="datetimeFigureOut">
              <a:rPr lang="es-CO" smtClean="0"/>
              <a:t>20/06/2025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7E18AB0-FA9B-4E81-BA51-825F9DD90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5450EC-17C7-4BB9-9B20-BD37FA519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6105-254E-4064-9DC5-DF6E98F8598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8460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3D5B6D-F8FE-4C42-9A06-803DCB1CE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42A5E1F-DC56-4EBB-815F-1C4E1160E0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F0381B-BD2E-4FD1-B3C1-A4299EA07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3D8003-2FE9-4613-858D-AAFF53A96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9B1D-EA01-4C0A-9E9B-BAF6D5FA4DDB}" type="datetimeFigureOut">
              <a:rPr lang="es-CO" smtClean="0"/>
              <a:t>20/06/2025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D1680C-EE05-4AB3-A92D-D7A931D38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4233DE-07DC-423F-B6C3-7538D9D5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6105-254E-4064-9DC5-DF6E98F8598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9779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074160-6A6D-4BAA-BDD7-7AD96FFD9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524259-4445-42F6-B9A5-28A895E10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4DB23-453A-454A-82BD-CBC531FF9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9B1D-EA01-4C0A-9E9B-BAF6D5FA4DDB}" type="datetimeFigureOut">
              <a:rPr lang="es-CO" smtClean="0"/>
              <a:t>20/06/2025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5AA424-E15B-48BF-996C-69F47BF77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FA384F-417C-48A8-97F4-CCEEA989E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6105-254E-4064-9DC5-DF6E98F8598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48715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FCA7422-2461-4F34-B9D1-7EA3330D70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1AEAF5-E74C-41E4-B7EF-7F37B6C8F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39C00D-9FE9-4FC4-99CF-76E058673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9B1D-EA01-4C0A-9E9B-BAF6D5FA4DDB}" type="datetimeFigureOut">
              <a:rPr lang="es-CO" smtClean="0"/>
              <a:t>20/06/2025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6A274A-9E2E-46DB-A93E-71C97789D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30F7B6-DC2A-4B80-A874-444F3C013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6105-254E-4064-9DC5-DF6E98F8598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7076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2451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5446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0100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923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337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9DD6-C5A6-451C-8233-43DFC2A272CD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F9CF-878C-4862-BAF2-04FAFCB66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5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9DD6-C5A6-451C-8233-43DFC2A272CD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F9CF-878C-4862-BAF2-04FAFCB66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32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9DD6-C5A6-451C-8233-43DFC2A272CD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F9CF-878C-4862-BAF2-04FAFCB66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4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9DD6-C5A6-451C-8233-43DFC2A272CD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F9CF-878C-4862-BAF2-04FAFCB66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91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9DD6-C5A6-451C-8233-43DFC2A272CD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F9CF-878C-4862-BAF2-04FAFCB66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9DD6-C5A6-451C-8233-43DFC2A272CD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F9CF-878C-4862-BAF2-04FAFCB66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92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9DD6-C5A6-451C-8233-43DFC2A272CD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F9CF-878C-4862-BAF2-04FAFCB66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6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79DD6-C5A6-451C-8233-43DFC2A272CD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F9CF-878C-4862-BAF2-04FAFCB66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7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9640A2B-2E67-4EA8-8A88-D046FC450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97DA3D-40AF-4182-BD6B-AF5110E64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22E740-8DD3-46F2-96D0-98C5F768E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A9B1D-EA01-4C0A-9E9B-BAF6D5FA4DDB}" type="datetimeFigureOut">
              <a:rPr lang="es-CO" smtClean="0"/>
              <a:t>20/06/2025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A422C7-71E1-475E-A3B5-05877875F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F34AEA-050E-462D-9C01-CD79C011C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E6105-254E-4064-9DC5-DF6E98F8598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410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AF38F9D3-11D6-B478-18E9-6411A26B545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61419" y="1016000"/>
            <a:ext cx="7882580" cy="5240020"/>
          </a:xfrm>
          <a:prstGeom prst="rect">
            <a:avLst/>
          </a:prstGeom>
        </p:spPr>
      </p:pic>
      <p:pic>
        <p:nvPicPr>
          <p:cNvPr id="7" name="object 49">
            <a:extLst>
              <a:ext uri="{FF2B5EF4-FFF2-40B4-BE49-F238E27FC236}">
                <a16:creationId xmlns:a16="http://schemas.microsoft.com/office/drawing/2014/main" id="{C7940431-89B6-CA10-016D-EAFC6DAF1E24}"/>
              </a:ext>
            </a:extLst>
          </p:cNvPr>
          <p:cNvPicPr/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999" y="183424"/>
            <a:ext cx="1250001" cy="132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8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13" Type="http://schemas.openxmlformats.org/officeDocument/2006/relationships/chart" Target="../charts/chart4.xml"/><Relationship Id="rId18" Type="http://schemas.openxmlformats.org/officeDocument/2006/relationships/image" Target="../media/image18.svg"/><Relationship Id="rId3" Type="http://schemas.openxmlformats.org/officeDocument/2006/relationships/image" Target="../media/image7.jpeg"/><Relationship Id="rId7" Type="http://schemas.openxmlformats.org/officeDocument/2006/relationships/chart" Target="../charts/chart2.xml"/><Relationship Id="rId12" Type="http://schemas.openxmlformats.org/officeDocument/2006/relationships/image" Target="../media/image14.svg"/><Relationship Id="rId17" Type="http://schemas.openxmlformats.org/officeDocument/2006/relationships/image" Target="../media/image17.png"/><Relationship Id="rId2" Type="http://schemas.openxmlformats.org/officeDocument/2006/relationships/image" Target="../media/image6.emf"/><Relationship Id="rId16" Type="http://schemas.openxmlformats.org/officeDocument/2006/relationships/chart" Target="../charts/chart5.xml"/><Relationship Id="rId20" Type="http://schemas.openxmlformats.org/officeDocument/2006/relationships/chart" Target="../charts/chart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sv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16.svg"/><Relationship Id="rId10" Type="http://schemas.openxmlformats.org/officeDocument/2006/relationships/image" Target="../media/image12.svg"/><Relationship Id="rId19" Type="http://schemas.openxmlformats.org/officeDocument/2006/relationships/chart" Target="../charts/chart6.xml"/><Relationship Id="rId4" Type="http://schemas.openxmlformats.org/officeDocument/2006/relationships/image" Target="../media/image8.jp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sv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9" Type="http://schemas.openxmlformats.org/officeDocument/2006/relationships/image" Target="../media/image56.svg"/><Relationship Id="rId21" Type="http://schemas.openxmlformats.org/officeDocument/2006/relationships/image" Target="../media/image38.svg"/><Relationship Id="rId34" Type="http://schemas.openxmlformats.org/officeDocument/2006/relationships/image" Target="../media/image51.png"/><Relationship Id="rId42" Type="http://schemas.openxmlformats.org/officeDocument/2006/relationships/image" Target="../media/image59.png"/><Relationship Id="rId47" Type="http://schemas.openxmlformats.org/officeDocument/2006/relationships/image" Target="../media/image64.svg"/><Relationship Id="rId50" Type="http://schemas.openxmlformats.org/officeDocument/2006/relationships/image" Target="../media/image67.pn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9" Type="http://schemas.openxmlformats.org/officeDocument/2006/relationships/image" Target="../media/image46.svg"/><Relationship Id="rId11" Type="http://schemas.openxmlformats.org/officeDocument/2006/relationships/image" Target="../media/image28.svg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37" Type="http://schemas.openxmlformats.org/officeDocument/2006/relationships/image" Target="../media/image54.svg"/><Relationship Id="rId40" Type="http://schemas.openxmlformats.org/officeDocument/2006/relationships/image" Target="../media/image57.png"/><Relationship Id="rId45" Type="http://schemas.openxmlformats.org/officeDocument/2006/relationships/image" Target="../media/image62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23" Type="http://schemas.openxmlformats.org/officeDocument/2006/relationships/image" Target="../media/image40.svg"/><Relationship Id="rId28" Type="http://schemas.openxmlformats.org/officeDocument/2006/relationships/image" Target="../media/image45.png"/><Relationship Id="rId36" Type="http://schemas.openxmlformats.org/officeDocument/2006/relationships/image" Target="../media/image53.png"/><Relationship Id="rId49" Type="http://schemas.openxmlformats.org/officeDocument/2006/relationships/image" Target="../media/image66.svg"/><Relationship Id="rId10" Type="http://schemas.openxmlformats.org/officeDocument/2006/relationships/image" Target="../media/image27.png"/><Relationship Id="rId19" Type="http://schemas.openxmlformats.org/officeDocument/2006/relationships/image" Target="../media/image36.svg"/><Relationship Id="rId31" Type="http://schemas.openxmlformats.org/officeDocument/2006/relationships/image" Target="../media/image48.svg"/><Relationship Id="rId44" Type="http://schemas.openxmlformats.org/officeDocument/2006/relationships/image" Target="../media/image61.png"/><Relationship Id="rId52" Type="http://schemas.openxmlformats.org/officeDocument/2006/relationships/image" Target="../media/image7.jpe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svg"/><Relationship Id="rId30" Type="http://schemas.openxmlformats.org/officeDocument/2006/relationships/image" Target="../media/image47.png"/><Relationship Id="rId35" Type="http://schemas.openxmlformats.org/officeDocument/2006/relationships/image" Target="../media/image52.svg"/><Relationship Id="rId43" Type="http://schemas.openxmlformats.org/officeDocument/2006/relationships/image" Target="../media/image60.svg"/><Relationship Id="rId48" Type="http://schemas.openxmlformats.org/officeDocument/2006/relationships/image" Target="../media/image65.png"/><Relationship Id="rId8" Type="http://schemas.openxmlformats.org/officeDocument/2006/relationships/image" Target="../media/image25.png"/><Relationship Id="rId51" Type="http://schemas.openxmlformats.org/officeDocument/2006/relationships/image" Target="../media/image68.svg"/><Relationship Id="rId3" Type="http://schemas.openxmlformats.org/officeDocument/2006/relationships/image" Target="../media/image20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5" Type="http://schemas.openxmlformats.org/officeDocument/2006/relationships/image" Target="../media/image42.svg"/><Relationship Id="rId33" Type="http://schemas.openxmlformats.org/officeDocument/2006/relationships/image" Target="../media/image50.svg"/><Relationship Id="rId38" Type="http://schemas.openxmlformats.org/officeDocument/2006/relationships/image" Target="../media/image55.png"/><Relationship Id="rId46" Type="http://schemas.openxmlformats.org/officeDocument/2006/relationships/image" Target="../media/image63.png"/><Relationship Id="rId20" Type="http://schemas.openxmlformats.org/officeDocument/2006/relationships/image" Target="../media/image37.png"/><Relationship Id="rId41" Type="http://schemas.openxmlformats.org/officeDocument/2006/relationships/image" Target="../media/image5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Chart 91" descr="barchart1">
            <a:extLst>
              <a:ext uri="{FF2B5EF4-FFF2-40B4-BE49-F238E27FC236}">
                <a16:creationId xmlns:a16="http://schemas.microsoft.com/office/drawing/2014/main" id="{AD4D1F23-DDB4-8F5B-DCD5-AACADA38170C}"/>
              </a:ext>
            </a:extLst>
          </p:cNvPr>
          <p:cNvGraphicFramePr/>
          <p:nvPr/>
        </p:nvGraphicFramePr>
        <p:xfrm>
          <a:off x="1958713" y="4601819"/>
          <a:ext cx="6735201" cy="1636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" name="Oval 70">
            <a:extLst>
              <a:ext uri="{FF2B5EF4-FFF2-40B4-BE49-F238E27FC236}">
                <a16:creationId xmlns:a16="http://schemas.microsoft.com/office/drawing/2014/main" id="{47628A88-2545-82E6-DC80-03871A9FB47C}"/>
              </a:ext>
            </a:extLst>
          </p:cNvPr>
          <p:cNvSpPr/>
          <p:nvPr/>
        </p:nvSpPr>
        <p:spPr>
          <a:xfrm>
            <a:off x="2275257" y="1596452"/>
            <a:ext cx="2166657" cy="2166657"/>
          </a:xfrm>
          <a:prstGeom prst="ellipse">
            <a:avLst/>
          </a:prstGeom>
          <a:solidFill>
            <a:srgbClr val="3AAFC8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90526" y="2556302"/>
            <a:ext cx="901513" cy="602917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 marR="0" lvl="0" indent="0" algn="l" defTabSz="914400" rtl="0" eaLnBrk="1" fontAlgn="auto" latinLnBrk="0" hangingPunct="1">
              <a:lnSpc>
                <a:spcPts val="3318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Gotham"/>
              </a:rPr>
              <a:t>79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Gotham"/>
              </a:rPr>
              <a:t>%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Gotham"/>
            </a:endParaRPr>
          </a:p>
          <a:p>
            <a:pPr marL="11206" marR="0" lvl="0" indent="0" algn="l" defTabSz="914400" rtl="0" eaLnBrk="1" fontAlgn="auto" latinLnBrk="0" hangingPunct="1">
              <a:lnSpc>
                <a:spcPts val="13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Homeowner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9128" y="1847121"/>
            <a:ext cx="2004172" cy="0"/>
          </a:xfrm>
          <a:custGeom>
            <a:avLst/>
            <a:gdLst/>
            <a:ahLst/>
            <a:cxnLst/>
            <a:rect l="l" t="t" r="r" b="b"/>
            <a:pathLst>
              <a:path w="2271395">
                <a:moveTo>
                  <a:pt x="0" y="0"/>
                </a:moveTo>
                <a:lnTo>
                  <a:pt x="2270899" y="0"/>
                </a:lnTo>
              </a:path>
            </a:pathLst>
          </a:custGeom>
          <a:ln w="635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68866" y="4059879"/>
            <a:ext cx="1230966" cy="0"/>
          </a:xfrm>
          <a:custGeom>
            <a:avLst/>
            <a:gdLst/>
            <a:ahLst/>
            <a:cxnLst/>
            <a:rect l="l" t="t" r="r" b="b"/>
            <a:pathLst>
              <a:path w="1395095">
                <a:moveTo>
                  <a:pt x="0" y="0"/>
                </a:moveTo>
                <a:lnTo>
                  <a:pt x="1394891" y="0"/>
                </a:lnTo>
              </a:path>
            </a:pathLst>
          </a:custGeom>
          <a:ln w="635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46090" y="4818648"/>
            <a:ext cx="1442196" cy="227324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marR="0" lvl="0" indent="0" algn="l" defTabSz="914400" rtl="0" eaLnBrk="1" fontAlgn="auto" latinLnBrk="0" hangingPunct="1">
              <a:lnSpc>
                <a:spcPct val="100000"/>
              </a:lnSpc>
              <a:spcBef>
                <a:spcPts val="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 </a:t>
            </a:r>
            <a:r>
              <a:rPr kumimoji="0" lang="en-US" sz="1400" b="1" i="0" u="none" strike="noStrike" kern="0" cap="none" spc="-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Breakdown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61156" y="1291591"/>
            <a:ext cx="4566944" cy="1133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24" marR="513817" lvl="0" indent="202277" algn="ctr" defTabSz="914400" rtl="0" eaLnBrk="1" fontAlgn="auto" latinLnBrk="0" hangingPunct="1">
              <a:lnSpc>
                <a:spcPct val="100000"/>
              </a:lnSpc>
              <a:spcBef>
                <a:spcPts val="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message will be </a:t>
            </a:r>
          </a:p>
          <a:p>
            <a:pPr marL="457224" marR="513817" lvl="0" indent="202277" algn="ctr" defTabSz="914400" rtl="0" eaLnBrk="1" fontAlgn="auto" latinLnBrk="0" hangingPunct="1">
              <a:lnSpc>
                <a:spcPct val="100000"/>
              </a:lnSpc>
              <a:spcBef>
                <a:spcPts val="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sure to resonate with Raleigh’s Classic Hits audience </a:t>
            </a:r>
          </a:p>
          <a:p>
            <a:pPr marL="457224" marR="513817" lvl="0" indent="202277" algn="ctr" defTabSz="914400" rtl="0" eaLnBrk="1" fontAlgn="auto" latinLnBrk="0" hangingPunct="1">
              <a:lnSpc>
                <a:spcPct val="100000"/>
              </a:lnSpc>
              <a:spcBef>
                <a:spcPts val="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 has disposable income.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68866" y="1533533"/>
            <a:ext cx="1986243" cy="266435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1206" marR="0" lvl="0" indent="0" algn="l" defTabSz="914400" rtl="0" eaLnBrk="1" fontAlgn="auto" latinLnBrk="0" hangingPunct="1">
              <a:lnSpc>
                <a:spcPct val="100000"/>
              </a:lnSpc>
              <a:spcBef>
                <a:spcPts val="1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Magic 97.9 Lineup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65823" y="318887"/>
            <a:ext cx="6326280" cy="576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35"/>
              </a:lnSpc>
              <a:spcBef>
                <a:spcPts val="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Greatest Hits of All Time!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5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Magic 97.9 is your at-work listening station.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32543" y="2008010"/>
            <a:ext cx="1175808" cy="531929"/>
          </a:xfrm>
          <a:prstGeom prst="rect">
            <a:avLst/>
          </a:prstGeom>
        </p:spPr>
        <p:txBody>
          <a:bodyPr vert="horz" wrap="square" lIns="0" tIns="10085" rIns="0" bIns="0" rtlCol="0">
            <a:spAutoFit/>
          </a:bodyPr>
          <a:lstStyle/>
          <a:p>
            <a:pPr marL="11206" marR="4483" lvl="0" indent="0" algn="l" defTabSz="914400" rtl="0" eaLnBrk="1" fontAlgn="auto" latinLnBrk="0" hangingPunct="1">
              <a:lnSpc>
                <a:spcPct val="1022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Mon-Fri 5a-10a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Anna and Raven Show</a:t>
            </a:r>
            <a:endParaRPr kumimoji="0" sz="1147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2544" y="2653376"/>
            <a:ext cx="1155851" cy="714597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marR="4483" lvl="0" indent="0" algn="l" defTabSz="914400" rtl="0" eaLnBrk="1" fontAlgn="auto" latinLnBrk="0" hangingPunct="1">
              <a:lnSpc>
                <a:spcPct val="101800"/>
              </a:lnSpc>
              <a:spcBef>
                <a:spcPts val="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Mon-Fri 10a-3p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John Tesh Intelligence For Your Life</a:t>
            </a:r>
            <a:endParaRPr kumimoji="0" sz="1147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652787" y="2491444"/>
            <a:ext cx="3983691" cy="0"/>
          </a:xfrm>
          <a:custGeom>
            <a:avLst/>
            <a:gdLst/>
            <a:ahLst/>
            <a:cxnLst/>
            <a:rect l="l" t="t" r="r" b="b"/>
            <a:pathLst>
              <a:path w="4514850">
                <a:moveTo>
                  <a:pt x="0" y="0"/>
                </a:moveTo>
                <a:lnTo>
                  <a:pt x="4514837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08351" y="4745265"/>
            <a:ext cx="6628280" cy="0"/>
          </a:xfrm>
          <a:custGeom>
            <a:avLst/>
            <a:gdLst/>
            <a:ahLst/>
            <a:cxnLst/>
            <a:rect l="l" t="t" r="r" b="b"/>
            <a:pathLst>
              <a:path w="7512050">
                <a:moveTo>
                  <a:pt x="0" y="0"/>
                </a:moveTo>
                <a:lnTo>
                  <a:pt x="7511859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411605" y="3955688"/>
            <a:ext cx="6224868" cy="0"/>
          </a:xfrm>
          <a:custGeom>
            <a:avLst/>
            <a:gdLst/>
            <a:ahLst/>
            <a:cxnLst/>
            <a:rect l="l" t="t" r="r" b="b"/>
            <a:pathLst>
              <a:path w="7054850">
                <a:moveTo>
                  <a:pt x="0" y="0"/>
                </a:moveTo>
                <a:lnTo>
                  <a:pt x="705485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32543" y="3480164"/>
            <a:ext cx="1156405" cy="354441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1206" marR="0" lvl="0" indent="0" algn="l" defTabSz="914400" rtl="0" eaLnBrk="1" fontAlgn="auto" latinLnBrk="0" hangingPunct="1">
              <a:lnSpc>
                <a:spcPct val="100000"/>
              </a:lnSpc>
              <a:spcBef>
                <a:spcPts val="10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Mon-Fri 3p-8p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206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Allen Garrett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7652" y="4125235"/>
            <a:ext cx="1230966" cy="31909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lvl="0" indent="0" algn="l" defTabSz="914400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Special Weekend Programming: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37652" y="4496620"/>
            <a:ext cx="959224" cy="1670894"/>
          </a:xfrm>
          <a:prstGeom prst="rect">
            <a:avLst/>
          </a:prstGeom>
        </p:spPr>
        <p:txBody>
          <a:bodyPr vert="horz" wrap="square" lIns="0" tIns="29134" rIns="0" bIns="0" rtlCol="0">
            <a:spAutoFit/>
          </a:bodyPr>
          <a:lstStyle/>
          <a:p>
            <a:pPr marL="11206" marR="4483" lvl="0" indent="0" algn="l" defTabSz="914400" rtl="0" eaLnBrk="1" fontAlgn="auto" latinLnBrk="0" hangingPunct="1">
              <a:lnSpc>
                <a:spcPts val="706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White Motors Friday Beach Blast with Andy Lucy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206" marR="0" lvl="0" indent="0" algn="l" defTabSz="914400" rtl="0" eaLnBrk="1" fontAlgn="auto" latinLnBrk="0" hangingPunct="1">
              <a:lnSpc>
                <a:spcPts val="7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1" i="0" u="none" strike="noStrike" kern="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Friday 5p-9p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206" marR="0" lvl="0" indent="0" algn="l" defTabSz="914400" rtl="0" eaLnBrk="1" fontAlgn="auto" latinLnBrk="0" hangingPunct="1">
              <a:lnSpc>
                <a:spcPts val="7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206" marR="0" lvl="0" indent="0" algn="l" defTabSz="914400" rtl="0" eaLnBrk="1" fontAlgn="auto" latinLnBrk="0" hangingPunct="1">
              <a:lnSpc>
                <a:spcPts val="7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Shaggin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' On The Beach With Jay Jenkins Sunday Afternoon 2p-7p</a:t>
            </a:r>
          </a:p>
          <a:p>
            <a:pPr marL="11206" marR="0" lvl="0" indent="0" algn="l" defTabSz="914400" rtl="0" eaLnBrk="1" fontAlgn="auto" latinLnBrk="0" hangingPunct="1">
              <a:lnSpc>
                <a:spcPts val="7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206" marR="87411" lvl="0" indent="0" algn="l" defTabSz="914400" rtl="0" eaLnBrk="1" fontAlgn="auto" latinLnBrk="0" hangingPunct="1">
              <a:lnSpc>
                <a:spcPts val="706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Casey Kasem’s American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206" marR="4483" lvl="0" indent="0" algn="l" defTabSz="914400" rtl="0" eaLnBrk="1" fontAlgn="auto" latinLnBrk="0" hangingPunct="1">
              <a:lnSpc>
                <a:spcPts val="7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 40-The 80’s Saturday 8a-12p</a:t>
            </a:r>
          </a:p>
          <a:p>
            <a:pPr marL="11206" marR="4483" lvl="0" indent="0" algn="l" defTabSz="914400" rtl="0" eaLnBrk="1" fontAlgn="auto" latinLnBrk="0" hangingPunct="1">
              <a:lnSpc>
                <a:spcPts val="7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206" marR="4483" lvl="0" indent="0" algn="l" defTabSz="914400" rtl="0" eaLnBrk="1" fontAlgn="auto" latinLnBrk="0" hangingPunct="1">
              <a:lnSpc>
                <a:spcPts val="7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Casey Kasem’s American Top 40-The 70’s Sunday 9a-12p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574290" y="2712809"/>
            <a:ext cx="976497" cy="680428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653"/>
              </a:lnSpc>
              <a:spcBef>
                <a:spcPts val="10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"/>
                <a:ea typeface="+mn-ea"/>
                <a:cs typeface="Gotham"/>
              </a:rPr>
              <a:t>5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"/>
                <a:ea typeface="+mn-ea"/>
                <a:cs typeface="Gotham"/>
              </a:rPr>
              <a:t>1</a:t>
            </a:r>
            <a:r>
              <a:rPr kumimoji="0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"/>
                <a:ea typeface="+mn-ea"/>
                <a:cs typeface="Gotham"/>
              </a:rPr>
              <a:t>%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/>
              <a:ea typeface="+mn-ea"/>
              <a:cs typeface="Gotham"/>
            </a:endParaRPr>
          </a:p>
          <a:p>
            <a:pPr marL="38662" marR="0" lvl="0" indent="0" algn="r" defTabSz="914400" rtl="0" eaLnBrk="1" fontAlgn="auto" latinLnBrk="0" hangingPunct="1">
              <a:lnSpc>
                <a:spcPts val="14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"/>
                <a:ea typeface="+mn-ea"/>
                <a:cs typeface="Gotham"/>
              </a:rPr>
              <a:t>MALE</a:t>
            </a:r>
            <a:endParaRPr kumimoji="0" sz="1324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/>
              <a:ea typeface="+mn-ea"/>
              <a:cs typeface="Gotham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580704" y="1932315"/>
            <a:ext cx="1006106" cy="680428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1206" marR="0" lvl="0" indent="0" algn="r" defTabSz="914400" rtl="0" eaLnBrk="1" fontAlgn="auto" latinLnBrk="0" hangingPunct="1">
              <a:lnSpc>
                <a:spcPts val="3653"/>
              </a:lnSpc>
              <a:spcBef>
                <a:spcPts val="10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"/>
                <a:ea typeface="+mn-ea"/>
                <a:cs typeface="Gotham"/>
              </a:rPr>
              <a:t>4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"/>
                <a:ea typeface="+mn-ea"/>
                <a:cs typeface="Gotham"/>
              </a:rPr>
              <a:t>9</a:t>
            </a:r>
            <a:r>
              <a:rPr kumimoji="0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"/>
                <a:ea typeface="+mn-ea"/>
                <a:cs typeface="Gotham"/>
              </a:rPr>
              <a:t>%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/>
              <a:ea typeface="+mn-ea"/>
              <a:cs typeface="Gotham"/>
            </a:endParaRPr>
          </a:p>
          <a:p>
            <a:pPr marL="86850" marR="0" lvl="0" indent="0" algn="r" defTabSz="914400" rtl="0" eaLnBrk="1" fontAlgn="auto" latinLnBrk="0" hangingPunct="1">
              <a:lnSpc>
                <a:spcPts val="148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"/>
                <a:ea typeface="+mn-ea"/>
                <a:cs typeface="Gotham"/>
              </a:rPr>
              <a:t>FEMALE</a:t>
            </a:r>
            <a:endParaRPr kumimoji="0" sz="1324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/>
              <a:ea typeface="+mn-ea"/>
              <a:cs typeface="Gotham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923222" y="4105772"/>
            <a:ext cx="0" cy="508747"/>
          </a:xfrm>
          <a:custGeom>
            <a:avLst/>
            <a:gdLst/>
            <a:ahLst/>
            <a:cxnLst/>
            <a:rect l="l" t="t" r="r" b="b"/>
            <a:pathLst>
              <a:path h="576579">
                <a:moveTo>
                  <a:pt x="0" y="0"/>
                </a:moveTo>
                <a:lnTo>
                  <a:pt x="0" y="5760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CEC9801-93AA-3C7C-A8C1-57335476ADA1}"/>
              </a:ext>
            </a:extLst>
          </p:cNvPr>
          <p:cNvSpPr/>
          <p:nvPr/>
        </p:nvSpPr>
        <p:spPr>
          <a:xfrm>
            <a:off x="0" y="6256020"/>
            <a:ext cx="9144000" cy="350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666F7B5-B02D-43C2-24A6-5FD024101B4F}"/>
              </a:ext>
            </a:extLst>
          </p:cNvPr>
          <p:cNvSpPr txBox="1"/>
          <p:nvPr/>
        </p:nvSpPr>
        <p:spPr>
          <a:xfrm>
            <a:off x="60256" y="6321156"/>
            <a:ext cx="9001193" cy="184666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RALEIGH-DURHAM (FAYETTEVILLE, NC); 2024 Spring GfK MRI Market-by-Market; DMA; A18+; Classic Hits format;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803CF2A-E1AF-13EC-FE81-40D3DCA8CA7F}"/>
              </a:ext>
            </a:extLst>
          </p:cNvPr>
          <p:cNvSpPr/>
          <p:nvPr/>
        </p:nvSpPr>
        <p:spPr>
          <a:xfrm>
            <a:off x="0" y="6575774"/>
            <a:ext cx="9144000" cy="282226"/>
          </a:xfrm>
          <a:prstGeom prst="rect">
            <a:avLst/>
          </a:prstGeom>
          <a:solidFill>
            <a:srgbClr val="1011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348A8B81-DD87-02C6-6689-CDA3F80B2634}"/>
              </a:ext>
            </a:extLst>
          </p:cNvPr>
          <p:cNvSpPr/>
          <p:nvPr/>
        </p:nvSpPr>
        <p:spPr>
          <a:xfrm>
            <a:off x="144081" y="6630985"/>
            <a:ext cx="800799" cy="202284"/>
          </a:xfrm>
          <a:custGeom>
            <a:avLst/>
            <a:gdLst>
              <a:gd name="connsiteX0" fmla="*/ 730041 w 884619"/>
              <a:gd name="connsiteY0" fmla="*/ 148317 h 223457"/>
              <a:gd name="connsiteX1" fmla="*/ 843734 w 884619"/>
              <a:gd name="connsiteY1" fmla="*/ 148317 h 223457"/>
              <a:gd name="connsiteX2" fmla="*/ 843734 w 884619"/>
              <a:gd name="connsiteY2" fmla="*/ 172320 h 223457"/>
              <a:gd name="connsiteX3" fmla="*/ 730041 w 884619"/>
              <a:gd name="connsiteY3" fmla="*/ 172320 h 223457"/>
              <a:gd name="connsiteX4" fmla="*/ 730041 w 884619"/>
              <a:gd name="connsiteY4" fmla="*/ 97855 h 223457"/>
              <a:gd name="connsiteX5" fmla="*/ 843734 w 884619"/>
              <a:gd name="connsiteY5" fmla="*/ 97855 h 223457"/>
              <a:gd name="connsiteX6" fmla="*/ 843734 w 884619"/>
              <a:gd name="connsiteY6" fmla="*/ 121858 h 223457"/>
              <a:gd name="connsiteX7" fmla="*/ 730041 w 884619"/>
              <a:gd name="connsiteY7" fmla="*/ 121858 h 223457"/>
              <a:gd name="connsiteX8" fmla="*/ 326407 w 884619"/>
              <a:gd name="connsiteY8" fmla="*/ 64091 h 223457"/>
              <a:gd name="connsiteX9" fmla="*/ 291538 w 884619"/>
              <a:gd name="connsiteY9" fmla="*/ 109887 h 223457"/>
              <a:gd name="connsiteX10" fmla="*/ 324811 w 884619"/>
              <a:gd name="connsiteY10" fmla="*/ 156297 h 223457"/>
              <a:gd name="connsiteX11" fmla="*/ 358882 w 884619"/>
              <a:gd name="connsiteY11" fmla="*/ 107800 h 223457"/>
              <a:gd name="connsiteX12" fmla="*/ 326407 w 884619"/>
              <a:gd name="connsiteY12" fmla="*/ 64091 h 223457"/>
              <a:gd name="connsiteX13" fmla="*/ 185334 w 884619"/>
              <a:gd name="connsiteY13" fmla="*/ 63661 h 223457"/>
              <a:gd name="connsiteX14" fmla="*/ 150834 w 884619"/>
              <a:gd name="connsiteY14" fmla="*/ 110133 h 223457"/>
              <a:gd name="connsiteX15" fmla="*/ 185826 w 884619"/>
              <a:gd name="connsiteY15" fmla="*/ 156605 h 223457"/>
              <a:gd name="connsiteX16" fmla="*/ 220326 w 884619"/>
              <a:gd name="connsiteY16" fmla="*/ 110256 h 223457"/>
              <a:gd name="connsiteX17" fmla="*/ 185334 w 884619"/>
              <a:gd name="connsiteY17" fmla="*/ 63661 h 223457"/>
              <a:gd name="connsiteX18" fmla="*/ 865404 w 884619"/>
              <a:gd name="connsiteY18" fmla="*/ 53716 h 223457"/>
              <a:gd name="connsiteX19" fmla="*/ 865404 w 884619"/>
              <a:gd name="connsiteY19" fmla="*/ 60469 h 223457"/>
              <a:gd name="connsiteX20" fmla="*/ 870193 w 884619"/>
              <a:gd name="connsiteY20" fmla="*/ 60469 h 223457"/>
              <a:gd name="connsiteX21" fmla="*/ 873630 w 884619"/>
              <a:gd name="connsiteY21" fmla="*/ 57031 h 223457"/>
              <a:gd name="connsiteX22" fmla="*/ 870193 w 884619"/>
              <a:gd name="connsiteY22" fmla="*/ 53716 h 223457"/>
              <a:gd name="connsiteX23" fmla="*/ 862887 w 884619"/>
              <a:gd name="connsiteY23" fmla="*/ 51690 h 223457"/>
              <a:gd name="connsiteX24" fmla="*/ 870807 w 884619"/>
              <a:gd name="connsiteY24" fmla="*/ 51690 h 223457"/>
              <a:gd name="connsiteX25" fmla="*/ 876393 w 884619"/>
              <a:gd name="connsiteY25" fmla="*/ 56969 h 223457"/>
              <a:gd name="connsiteX26" fmla="*/ 871482 w 884619"/>
              <a:gd name="connsiteY26" fmla="*/ 62249 h 223457"/>
              <a:gd name="connsiteX27" fmla="*/ 876700 w 884619"/>
              <a:gd name="connsiteY27" fmla="*/ 70107 h 223457"/>
              <a:gd name="connsiteX28" fmla="*/ 873815 w 884619"/>
              <a:gd name="connsiteY28" fmla="*/ 70107 h 223457"/>
              <a:gd name="connsiteX29" fmla="*/ 868719 w 884619"/>
              <a:gd name="connsiteY29" fmla="*/ 62310 h 223457"/>
              <a:gd name="connsiteX30" fmla="*/ 865404 w 884619"/>
              <a:gd name="connsiteY30" fmla="*/ 62310 h 223457"/>
              <a:gd name="connsiteX31" fmla="*/ 865404 w 884619"/>
              <a:gd name="connsiteY31" fmla="*/ 70107 h 223457"/>
              <a:gd name="connsiteX32" fmla="*/ 862887 w 884619"/>
              <a:gd name="connsiteY32" fmla="*/ 70107 h 223457"/>
              <a:gd name="connsiteX33" fmla="*/ 869088 w 884619"/>
              <a:gd name="connsiteY33" fmla="*/ 47945 h 223457"/>
              <a:gd name="connsiteX34" fmla="*/ 856073 w 884619"/>
              <a:gd name="connsiteY34" fmla="*/ 60898 h 223457"/>
              <a:gd name="connsiteX35" fmla="*/ 869088 w 884619"/>
              <a:gd name="connsiteY35" fmla="*/ 73974 h 223457"/>
              <a:gd name="connsiteX36" fmla="*/ 882163 w 884619"/>
              <a:gd name="connsiteY36" fmla="*/ 60898 h 223457"/>
              <a:gd name="connsiteX37" fmla="*/ 869088 w 884619"/>
              <a:gd name="connsiteY37" fmla="*/ 47945 h 223457"/>
              <a:gd name="connsiteX38" fmla="*/ 730041 w 884619"/>
              <a:gd name="connsiteY38" fmla="*/ 47454 h 223457"/>
              <a:gd name="connsiteX39" fmla="*/ 843734 w 884619"/>
              <a:gd name="connsiteY39" fmla="*/ 47454 h 223457"/>
              <a:gd name="connsiteX40" fmla="*/ 843734 w 884619"/>
              <a:gd name="connsiteY40" fmla="*/ 71457 h 223457"/>
              <a:gd name="connsiteX41" fmla="*/ 730041 w 884619"/>
              <a:gd name="connsiteY41" fmla="*/ 71457 h 223457"/>
              <a:gd name="connsiteX42" fmla="*/ 547469 w 884619"/>
              <a:gd name="connsiteY42" fmla="*/ 46533 h 223457"/>
              <a:gd name="connsiteX43" fmla="*/ 572025 w 884619"/>
              <a:gd name="connsiteY43" fmla="*/ 46533 h 223457"/>
              <a:gd name="connsiteX44" fmla="*/ 572025 w 884619"/>
              <a:gd name="connsiteY44" fmla="*/ 173732 h 223457"/>
              <a:gd name="connsiteX45" fmla="*/ 547469 w 884619"/>
              <a:gd name="connsiteY45" fmla="*/ 173732 h 223457"/>
              <a:gd name="connsiteX46" fmla="*/ 55434 w 884619"/>
              <a:gd name="connsiteY46" fmla="*/ 45981 h 223457"/>
              <a:gd name="connsiteX47" fmla="*/ 81340 w 884619"/>
              <a:gd name="connsiteY47" fmla="*/ 45981 h 223457"/>
              <a:gd name="connsiteX48" fmla="*/ 81340 w 884619"/>
              <a:gd name="connsiteY48" fmla="*/ 173732 h 223457"/>
              <a:gd name="connsiteX49" fmla="*/ 55434 w 884619"/>
              <a:gd name="connsiteY49" fmla="*/ 173732 h 223457"/>
              <a:gd name="connsiteX50" fmla="*/ 869149 w 884619"/>
              <a:gd name="connsiteY50" fmla="*/ 45612 h 223457"/>
              <a:gd name="connsiteX51" fmla="*/ 884619 w 884619"/>
              <a:gd name="connsiteY51" fmla="*/ 60898 h 223457"/>
              <a:gd name="connsiteX52" fmla="*/ 869149 w 884619"/>
              <a:gd name="connsiteY52" fmla="*/ 76307 h 223457"/>
              <a:gd name="connsiteX53" fmla="*/ 853679 w 884619"/>
              <a:gd name="connsiteY53" fmla="*/ 60898 h 223457"/>
              <a:gd name="connsiteX54" fmla="*/ 869149 w 884619"/>
              <a:gd name="connsiteY54" fmla="*/ 45612 h 223457"/>
              <a:gd name="connsiteX55" fmla="*/ 665214 w 884619"/>
              <a:gd name="connsiteY55" fmla="*/ 43586 h 223457"/>
              <a:gd name="connsiteX56" fmla="*/ 707634 w 884619"/>
              <a:gd name="connsiteY56" fmla="*/ 92145 h 223457"/>
              <a:gd name="connsiteX57" fmla="*/ 707634 w 884619"/>
              <a:gd name="connsiteY57" fmla="*/ 173793 h 223457"/>
              <a:gd name="connsiteX58" fmla="*/ 683078 w 884619"/>
              <a:gd name="connsiteY58" fmla="*/ 173793 h 223457"/>
              <a:gd name="connsiteX59" fmla="*/ 683078 w 884619"/>
              <a:gd name="connsiteY59" fmla="*/ 95092 h 223457"/>
              <a:gd name="connsiteX60" fmla="*/ 657418 w 884619"/>
              <a:gd name="connsiteY60" fmla="*/ 64397 h 223457"/>
              <a:gd name="connsiteX61" fmla="*/ 625741 w 884619"/>
              <a:gd name="connsiteY61" fmla="*/ 105712 h 223457"/>
              <a:gd name="connsiteX62" fmla="*/ 625741 w 884619"/>
              <a:gd name="connsiteY62" fmla="*/ 173732 h 223457"/>
              <a:gd name="connsiteX63" fmla="*/ 601185 w 884619"/>
              <a:gd name="connsiteY63" fmla="*/ 173732 h 223457"/>
              <a:gd name="connsiteX64" fmla="*/ 601185 w 884619"/>
              <a:gd name="connsiteY64" fmla="*/ 78578 h 223457"/>
              <a:gd name="connsiteX65" fmla="*/ 601247 w 884619"/>
              <a:gd name="connsiteY65" fmla="*/ 78578 h 223457"/>
              <a:gd name="connsiteX66" fmla="*/ 601001 w 884619"/>
              <a:gd name="connsiteY66" fmla="*/ 46533 h 223457"/>
              <a:gd name="connsiteX67" fmla="*/ 624820 w 884619"/>
              <a:gd name="connsiteY67" fmla="*/ 46533 h 223457"/>
              <a:gd name="connsiteX68" fmla="*/ 625802 w 884619"/>
              <a:gd name="connsiteY68" fmla="*/ 66546 h 223457"/>
              <a:gd name="connsiteX69" fmla="*/ 665214 w 884619"/>
              <a:gd name="connsiteY69" fmla="*/ 43586 h 223457"/>
              <a:gd name="connsiteX70" fmla="*/ 333282 w 884619"/>
              <a:gd name="connsiteY70" fmla="*/ 43525 h 223457"/>
              <a:gd name="connsiteX71" fmla="*/ 384051 w 884619"/>
              <a:gd name="connsiteY71" fmla="*/ 106879 h 223457"/>
              <a:gd name="connsiteX72" fmla="*/ 328678 w 884619"/>
              <a:gd name="connsiteY72" fmla="*/ 176740 h 223457"/>
              <a:gd name="connsiteX73" fmla="*/ 292581 w 884619"/>
              <a:gd name="connsiteY73" fmla="*/ 158876 h 223457"/>
              <a:gd name="connsiteX74" fmla="*/ 292581 w 884619"/>
              <a:gd name="connsiteY74" fmla="*/ 223457 h 223457"/>
              <a:gd name="connsiteX75" fmla="*/ 268149 w 884619"/>
              <a:gd name="connsiteY75" fmla="*/ 223457 h 223457"/>
              <a:gd name="connsiteX76" fmla="*/ 268149 w 884619"/>
              <a:gd name="connsiteY76" fmla="*/ 77474 h 223457"/>
              <a:gd name="connsiteX77" fmla="*/ 267903 w 884619"/>
              <a:gd name="connsiteY77" fmla="*/ 46533 h 223457"/>
              <a:gd name="connsiteX78" fmla="*/ 291722 w 884619"/>
              <a:gd name="connsiteY78" fmla="*/ 46533 h 223457"/>
              <a:gd name="connsiteX79" fmla="*/ 292581 w 884619"/>
              <a:gd name="connsiteY79" fmla="*/ 65748 h 223457"/>
              <a:gd name="connsiteX80" fmla="*/ 333282 w 884619"/>
              <a:gd name="connsiteY80" fmla="*/ 43525 h 223457"/>
              <a:gd name="connsiteX81" fmla="*/ 186439 w 884619"/>
              <a:gd name="connsiteY81" fmla="*/ 43525 h 223457"/>
              <a:gd name="connsiteX82" fmla="*/ 245496 w 884619"/>
              <a:gd name="connsiteY82" fmla="*/ 109887 h 223457"/>
              <a:gd name="connsiteX83" fmla="*/ 184905 w 884619"/>
              <a:gd name="connsiteY83" fmla="*/ 176740 h 223457"/>
              <a:gd name="connsiteX84" fmla="*/ 125664 w 884619"/>
              <a:gd name="connsiteY84" fmla="*/ 110378 h 223457"/>
              <a:gd name="connsiteX85" fmla="*/ 186439 w 884619"/>
              <a:gd name="connsiteY85" fmla="*/ 43525 h 223457"/>
              <a:gd name="connsiteX86" fmla="*/ 412720 w 884619"/>
              <a:gd name="connsiteY86" fmla="*/ 184 h 223457"/>
              <a:gd name="connsiteX87" fmla="*/ 438504 w 884619"/>
              <a:gd name="connsiteY87" fmla="*/ 184 h 223457"/>
              <a:gd name="connsiteX88" fmla="*/ 438504 w 884619"/>
              <a:gd name="connsiteY88" fmla="*/ 151939 h 223457"/>
              <a:gd name="connsiteX89" fmla="*/ 528255 w 884619"/>
              <a:gd name="connsiteY89" fmla="*/ 151939 h 223457"/>
              <a:gd name="connsiteX90" fmla="*/ 524817 w 884619"/>
              <a:gd name="connsiteY90" fmla="*/ 173732 h 223457"/>
              <a:gd name="connsiteX91" fmla="*/ 412720 w 884619"/>
              <a:gd name="connsiteY91" fmla="*/ 173732 h 223457"/>
              <a:gd name="connsiteX92" fmla="*/ 0 w 884619"/>
              <a:gd name="connsiteY92" fmla="*/ 184 h 223457"/>
              <a:gd name="connsiteX93" fmla="*/ 136775 w 884619"/>
              <a:gd name="connsiteY93" fmla="*/ 184 h 223457"/>
              <a:gd name="connsiteX94" fmla="*/ 136775 w 884619"/>
              <a:gd name="connsiteY94" fmla="*/ 21977 h 223457"/>
              <a:gd name="connsiteX95" fmla="*/ 0 w 884619"/>
              <a:gd name="connsiteY95" fmla="*/ 21977 h 223457"/>
              <a:gd name="connsiteX96" fmla="*/ 547408 w 884619"/>
              <a:gd name="connsiteY96" fmla="*/ 0 h 223457"/>
              <a:gd name="connsiteX97" fmla="*/ 571964 w 884619"/>
              <a:gd name="connsiteY97" fmla="*/ 0 h 223457"/>
              <a:gd name="connsiteX98" fmla="*/ 571964 w 884619"/>
              <a:gd name="connsiteY98" fmla="*/ 24556 h 223457"/>
              <a:gd name="connsiteX99" fmla="*/ 547408 w 884619"/>
              <a:gd name="connsiteY99" fmla="*/ 24556 h 2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884619" h="223457">
                <a:moveTo>
                  <a:pt x="730041" y="148317"/>
                </a:moveTo>
                <a:lnTo>
                  <a:pt x="843734" y="148317"/>
                </a:lnTo>
                <a:lnTo>
                  <a:pt x="843734" y="172320"/>
                </a:lnTo>
                <a:lnTo>
                  <a:pt x="730041" y="172320"/>
                </a:lnTo>
                <a:close/>
                <a:moveTo>
                  <a:pt x="730041" y="97855"/>
                </a:moveTo>
                <a:lnTo>
                  <a:pt x="843734" y="97855"/>
                </a:lnTo>
                <a:lnTo>
                  <a:pt x="843734" y="121858"/>
                </a:lnTo>
                <a:lnTo>
                  <a:pt x="730041" y="121858"/>
                </a:lnTo>
                <a:close/>
                <a:moveTo>
                  <a:pt x="326407" y="64091"/>
                </a:moveTo>
                <a:cubicBezTo>
                  <a:pt x="301299" y="64091"/>
                  <a:pt x="291538" y="79990"/>
                  <a:pt x="291538" y="109887"/>
                </a:cubicBezTo>
                <a:cubicBezTo>
                  <a:pt x="291538" y="138801"/>
                  <a:pt x="299703" y="156297"/>
                  <a:pt x="324811" y="156297"/>
                </a:cubicBezTo>
                <a:cubicBezTo>
                  <a:pt x="347095" y="156359"/>
                  <a:pt x="358882" y="138126"/>
                  <a:pt x="358882" y="107800"/>
                </a:cubicBezTo>
                <a:cubicBezTo>
                  <a:pt x="358882" y="81525"/>
                  <a:pt x="347156" y="64091"/>
                  <a:pt x="326407" y="64091"/>
                </a:cubicBezTo>
                <a:close/>
                <a:moveTo>
                  <a:pt x="185334" y="63661"/>
                </a:moveTo>
                <a:cubicBezTo>
                  <a:pt x="162927" y="63661"/>
                  <a:pt x="150834" y="81464"/>
                  <a:pt x="150834" y="110133"/>
                </a:cubicBezTo>
                <a:cubicBezTo>
                  <a:pt x="150834" y="137390"/>
                  <a:pt x="164094" y="156605"/>
                  <a:pt x="185826" y="156605"/>
                </a:cubicBezTo>
                <a:cubicBezTo>
                  <a:pt x="207926" y="156605"/>
                  <a:pt x="220326" y="138249"/>
                  <a:pt x="220326" y="110256"/>
                </a:cubicBezTo>
                <a:cubicBezTo>
                  <a:pt x="220326" y="82016"/>
                  <a:pt x="207926" y="63661"/>
                  <a:pt x="185334" y="63661"/>
                </a:cubicBezTo>
                <a:close/>
                <a:moveTo>
                  <a:pt x="865404" y="53716"/>
                </a:moveTo>
                <a:lnTo>
                  <a:pt x="865404" y="60469"/>
                </a:lnTo>
                <a:lnTo>
                  <a:pt x="870193" y="60469"/>
                </a:lnTo>
                <a:cubicBezTo>
                  <a:pt x="872280" y="60469"/>
                  <a:pt x="873630" y="59118"/>
                  <a:pt x="873630" y="57031"/>
                </a:cubicBezTo>
                <a:cubicBezTo>
                  <a:pt x="873630" y="55005"/>
                  <a:pt x="872280" y="53716"/>
                  <a:pt x="870193" y="53716"/>
                </a:cubicBezTo>
                <a:close/>
                <a:moveTo>
                  <a:pt x="862887" y="51690"/>
                </a:moveTo>
                <a:lnTo>
                  <a:pt x="870807" y="51690"/>
                </a:lnTo>
                <a:cubicBezTo>
                  <a:pt x="874183" y="51690"/>
                  <a:pt x="876393" y="53839"/>
                  <a:pt x="876393" y="56969"/>
                </a:cubicBezTo>
                <a:cubicBezTo>
                  <a:pt x="876332" y="59916"/>
                  <a:pt x="874428" y="61942"/>
                  <a:pt x="871482" y="62249"/>
                </a:cubicBezTo>
                <a:lnTo>
                  <a:pt x="876700" y="70107"/>
                </a:lnTo>
                <a:lnTo>
                  <a:pt x="873815" y="70107"/>
                </a:lnTo>
                <a:lnTo>
                  <a:pt x="868719" y="62310"/>
                </a:lnTo>
                <a:lnTo>
                  <a:pt x="865404" y="62310"/>
                </a:lnTo>
                <a:lnTo>
                  <a:pt x="865404" y="70107"/>
                </a:lnTo>
                <a:lnTo>
                  <a:pt x="862887" y="70107"/>
                </a:lnTo>
                <a:close/>
                <a:moveTo>
                  <a:pt x="869088" y="47945"/>
                </a:moveTo>
                <a:cubicBezTo>
                  <a:pt x="861537" y="47945"/>
                  <a:pt x="856073" y="53347"/>
                  <a:pt x="856073" y="60898"/>
                </a:cubicBezTo>
                <a:cubicBezTo>
                  <a:pt x="856073" y="68449"/>
                  <a:pt x="861537" y="73974"/>
                  <a:pt x="869088" y="73974"/>
                </a:cubicBezTo>
                <a:cubicBezTo>
                  <a:pt x="876700" y="73974"/>
                  <a:pt x="882163" y="68449"/>
                  <a:pt x="882163" y="60898"/>
                </a:cubicBezTo>
                <a:cubicBezTo>
                  <a:pt x="882163" y="53347"/>
                  <a:pt x="876700" y="47945"/>
                  <a:pt x="869088" y="47945"/>
                </a:cubicBezTo>
                <a:close/>
                <a:moveTo>
                  <a:pt x="730041" y="47454"/>
                </a:moveTo>
                <a:lnTo>
                  <a:pt x="843734" y="47454"/>
                </a:lnTo>
                <a:lnTo>
                  <a:pt x="843734" y="71457"/>
                </a:lnTo>
                <a:lnTo>
                  <a:pt x="730041" y="71457"/>
                </a:lnTo>
                <a:close/>
                <a:moveTo>
                  <a:pt x="547469" y="46533"/>
                </a:moveTo>
                <a:lnTo>
                  <a:pt x="572025" y="46533"/>
                </a:lnTo>
                <a:lnTo>
                  <a:pt x="572025" y="173732"/>
                </a:lnTo>
                <a:lnTo>
                  <a:pt x="547469" y="173732"/>
                </a:lnTo>
                <a:close/>
                <a:moveTo>
                  <a:pt x="55434" y="45981"/>
                </a:moveTo>
                <a:lnTo>
                  <a:pt x="81340" y="45981"/>
                </a:lnTo>
                <a:lnTo>
                  <a:pt x="81340" y="173732"/>
                </a:lnTo>
                <a:lnTo>
                  <a:pt x="55434" y="173732"/>
                </a:lnTo>
                <a:close/>
                <a:moveTo>
                  <a:pt x="869149" y="45612"/>
                </a:moveTo>
                <a:cubicBezTo>
                  <a:pt x="878112" y="45612"/>
                  <a:pt x="884619" y="51997"/>
                  <a:pt x="884619" y="60898"/>
                </a:cubicBezTo>
                <a:cubicBezTo>
                  <a:pt x="884619" y="69861"/>
                  <a:pt x="878173" y="76307"/>
                  <a:pt x="869149" y="76307"/>
                </a:cubicBezTo>
                <a:cubicBezTo>
                  <a:pt x="860186" y="76307"/>
                  <a:pt x="853679" y="69861"/>
                  <a:pt x="853679" y="60898"/>
                </a:cubicBezTo>
                <a:cubicBezTo>
                  <a:pt x="853679" y="51997"/>
                  <a:pt x="860125" y="45612"/>
                  <a:pt x="869149" y="45612"/>
                </a:cubicBezTo>
                <a:close/>
                <a:moveTo>
                  <a:pt x="665214" y="43586"/>
                </a:moveTo>
                <a:cubicBezTo>
                  <a:pt x="689401" y="43586"/>
                  <a:pt x="707634" y="58688"/>
                  <a:pt x="707634" y="92145"/>
                </a:cubicBezTo>
                <a:lnTo>
                  <a:pt x="707634" y="173793"/>
                </a:lnTo>
                <a:lnTo>
                  <a:pt x="683078" y="173793"/>
                </a:lnTo>
                <a:lnTo>
                  <a:pt x="683078" y="95092"/>
                </a:lnTo>
                <a:cubicBezTo>
                  <a:pt x="683078" y="76798"/>
                  <a:pt x="676080" y="64397"/>
                  <a:pt x="657418" y="64397"/>
                </a:cubicBezTo>
                <a:cubicBezTo>
                  <a:pt x="635195" y="64397"/>
                  <a:pt x="625741" y="80727"/>
                  <a:pt x="625741" y="105712"/>
                </a:cubicBezTo>
                <a:lnTo>
                  <a:pt x="625741" y="173732"/>
                </a:lnTo>
                <a:lnTo>
                  <a:pt x="601185" y="173732"/>
                </a:lnTo>
                <a:lnTo>
                  <a:pt x="601185" y="78578"/>
                </a:lnTo>
                <a:lnTo>
                  <a:pt x="601247" y="78578"/>
                </a:lnTo>
                <a:cubicBezTo>
                  <a:pt x="601247" y="67590"/>
                  <a:pt x="601247" y="56294"/>
                  <a:pt x="601001" y="46533"/>
                </a:cubicBezTo>
                <a:lnTo>
                  <a:pt x="624820" y="46533"/>
                </a:lnTo>
                <a:cubicBezTo>
                  <a:pt x="625434" y="50216"/>
                  <a:pt x="625802" y="62678"/>
                  <a:pt x="625802" y="66546"/>
                </a:cubicBezTo>
                <a:cubicBezTo>
                  <a:pt x="630713" y="56171"/>
                  <a:pt x="641088" y="43586"/>
                  <a:pt x="665214" y="43586"/>
                </a:cubicBezTo>
                <a:close/>
                <a:moveTo>
                  <a:pt x="333282" y="43525"/>
                </a:moveTo>
                <a:cubicBezTo>
                  <a:pt x="362565" y="43525"/>
                  <a:pt x="384051" y="68020"/>
                  <a:pt x="384051" y="106879"/>
                </a:cubicBezTo>
                <a:cubicBezTo>
                  <a:pt x="384051" y="152184"/>
                  <a:pt x="359495" y="176740"/>
                  <a:pt x="328678" y="176740"/>
                </a:cubicBezTo>
                <a:cubicBezTo>
                  <a:pt x="308604" y="176740"/>
                  <a:pt x="298168" y="168452"/>
                  <a:pt x="292581" y="158876"/>
                </a:cubicBezTo>
                <a:lnTo>
                  <a:pt x="292581" y="223457"/>
                </a:lnTo>
                <a:lnTo>
                  <a:pt x="268149" y="223457"/>
                </a:lnTo>
                <a:lnTo>
                  <a:pt x="268149" y="77474"/>
                </a:lnTo>
                <a:cubicBezTo>
                  <a:pt x="268149" y="67099"/>
                  <a:pt x="268149" y="56478"/>
                  <a:pt x="267903" y="46533"/>
                </a:cubicBezTo>
                <a:lnTo>
                  <a:pt x="291722" y="46533"/>
                </a:lnTo>
                <a:cubicBezTo>
                  <a:pt x="292213" y="50585"/>
                  <a:pt x="292581" y="58320"/>
                  <a:pt x="292581" y="65748"/>
                </a:cubicBezTo>
                <a:cubicBezTo>
                  <a:pt x="299211" y="53593"/>
                  <a:pt x="311796" y="43525"/>
                  <a:pt x="333282" y="43525"/>
                </a:cubicBezTo>
                <a:close/>
                <a:moveTo>
                  <a:pt x="186439" y="43525"/>
                </a:moveTo>
                <a:cubicBezTo>
                  <a:pt x="222107" y="43525"/>
                  <a:pt x="245496" y="69923"/>
                  <a:pt x="245496" y="109887"/>
                </a:cubicBezTo>
                <a:cubicBezTo>
                  <a:pt x="245496" y="146905"/>
                  <a:pt x="224071" y="176740"/>
                  <a:pt x="184905" y="176740"/>
                </a:cubicBezTo>
                <a:cubicBezTo>
                  <a:pt x="147887" y="176740"/>
                  <a:pt x="125664" y="148563"/>
                  <a:pt x="125664" y="110378"/>
                </a:cubicBezTo>
                <a:cubicBezTo>
                  <a:pt x="125664" y="72501"/>
                  <a:pt x="147703" y="43525"/>
                  <a:pt x="186439" y="43525"/>
                </a:cubicBezTo>
                <a:close/>
                <a:moveTo>
                  <a:pt x="412720" y="184"/>
                </a:moveTo>
                <a:lnTo>
                  <a:pt x="438504" y="184"/>
                </a:lnTo>
                <a:lnTo>
                  <a:pt x="438504" y="151939"/>
                </a:lnTo>
                <a:lnTo>
                  <a:pt x="528255" y="151939"/>
                </a:lnTo>
                <a:lnTo>
                  <a:pt x="524817" y="173732"/>
                </a:lnTo>
                <a:lnTo>
                  <a:pt x="412720" y="173732"/>
                </a:lnTo>
                <a:close/>
                <a:moveTo>
                  <a:pt x="0" y="184"/>
                </a:moveTo>
                <a:lnTo>
                  <a:pt x="136775" y="184"/>
                </a:lnTo>
                <a:lnTo>
                  <a:pt x="136775" y="21977"/>
                </a:lnTo>
                <a:lnTo>
                  <a:pt x="0" y="21977"/>
                </a:lnTo>
                <a:close/>
                <a:moveTo>
                  <a:pt x="547408" y="0"/>
                </a:moveTo>
                <a:lnTo>
                  <a:pt x="571964" y="0"/>
                </a:lnTo>
                <a:lnTo>
                  <a:pt x="571964" y="24556"/>
                </a:lnTo>
                <a:lnTo>
                  <a:pt x="547408" y="24556"/>
                </a:lnTo>
                <a:close/>
              </a:path>
            </a:pathLst>
          </a:custGeom>
          <a:solidFill>
            <a:srgbClr val="FFFFFF"/>
          </a:solidFill>
          <a:ln w="846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96F5EE0-52F0-2279-1939-7A9DD66B2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201" y="6632174"/>
            <a:ext cx="8864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INSIGHTS BY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FuturiTopLine.com</a:t>
            </a:r>
            <a:endParaRPr kumimoji="0" lang="en-US" altLang="en-US" sz="7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9D1464C-DB19-DD95-F76C-7EEDCF88FE90}"/>
              </a:ext>
            </a:extLst>
          </p:cNvPr>
          <p:cNvSpPr txBox="1"/>
          <p:nvPr/>
        </p:nvSpPr>
        <p:spPr>
          <a:xfrm>
            <a:off x="5734050" y="6624554"/>
            <a:ext cx="340995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2024 Futuri Media LLC, TOPLINE.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Rights Reserved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8A269332-63BA-F851-0077-26F0EACCB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2" r="927"/>
          <a:stretch/>
        </p:blipFill>
        <p:spPr>
          <a:xfrm>
            <a:off x="270740" y="3480164"/>
            <a:ext cx="418372" cy="418372"/>
          </a:xfrm>
          <a:prstGeom prst="ellipse">
            <a:avLst/>
          </a:prstGeom>
          <a:ln w="25400">
            <a:solidFill>
              <a:srgbClr val="E70C83"/>
            </a:solidFill>
          </a:ln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0E34E4DC-2862-F8D2-C940-6292F67062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85" t="-9041" r="-12485" b="-9041"/>
          <a:stretch/>
        </p:blipFill>
        <p:spPr>
          <a:xfrm>
            <a:off x="270740" y="2008010"/>
            <a:ext cx="418372" cy="418372"/>
          </a:xfrm>
          <a:prstGeom prst="ellipse">
            <a:avLst/>
          </a:prstGeom>
          <a:ln w="25400">
            <a:solidFill>
              <a:srgbClr val="E70C83"/>
            </a:solidFill>
          </a:ln>
        </p:spPr>
      </p:pic>
      <p:pic>
        <p:nvPicPr>
          <p:cNvPr id="70" name="Picture 69" descr="A person wearing headphones and a microphone&#10;&#10;Description automatically generated">
            <a:extLst>
              <a:ext uri="{FF2B5EF4-FFF2-40B4-BE49-F238E27FC236}">
                <a16:creationId xmlns:a16="http://schemas.microsoft.com/office/drawing/2014/main" id="{158E86EF-888D-B80E-E1E1-54356E356F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4" r="4499" b="29984"/>
          <a:stretch/>
        </p:blipFill>
        <p:spPr>
          <a:xfrm>
            <a:off x="270740" y="2653376"/>
            <a:ext cx="418372" cy="418372"/>
          </a:xfrm>
          <a:prstGeom prst="ellipse">
            <a:avLst/>
          </a:prstGeom>
          <a:ln w="25400">
            <a:solidFill>
              <a:srgbClr val="E70C83"/>
            </a:solidFill>
          </a:ln>
        </p:spPr>
      </p:pic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1361A320-5E59-3807-2180-BF6092CDE6DD}"/>
              </a:ext>
            </a:extLst>
          </p:cNvPr>
          <p:cNvSpPr/>
          <p:nvPr/>
        </p:nvSpPr>
        <p:spPr>
          <a:xfrm>
            <a:off x="3798613" y="2785831"/>
            <a:ext cx="201572" cy="560905"/>
          </a:xfrm>
          <a:custGeom>
            <a:avLst/>
            <a:gdLst>
              <a:gd name="connsiteX0" fmla="*/ 0 w 201572"/>
              <a:gd name="connsiteY0" fmla="*/ 363719 h 560905"/>
              <a:gd name="connsiteX1" fmla="*/ 2025 w 201572"/>
              <a:gd name="connsiteY1" fmla="*/ 170133 h 560905"/>
              <a:gd name="connsiteX2" fmla="*/ 199435 w 201572"/>
              <a:gd name="connsiteY2" fmla="*/ 170133 h 560905"/>
              <a:gd name="connsiteX3" fmla="*/ 201573 w 201572"/>
              <a:gd name="connsiteY3" fmla="*/ 363494 h 560905"/>
              <a:gd name="connsiteX4" fmla="*/ 100786 w 201572"/>
              <a:gd name="connsiteY4" fmla="*/ 560905 h 560905"/>
              <a:gd name="connsiteX5" fmla="*/ 100786 w 201572"/>
              <a:gd name="connsiteY5" fmla="*/ 366194 h 560905"/>
              <a:gd name="connsiteX6" fmla="*/ 151292 w 201572"/>
              <a:gd name="connsiteY6" fmla="*/ 560905 h 560905"/>
              <a:gd name="connsiteX7" fmla="*/ 161303 w 201572"/>
              <a:gd name="connsiteY7" fmla="*/ 362932 h 560905"/>
              <a:gd name="connsiteX8" fmla="*/ 161303 w 201572"/>
              <a:gd name="connsiteY8" fmla="*/ 191618 h 560905"/>
              <a:gd name="connsiteX9" fmla="*/ 40270 w 201572"/>
              <a:gd name="connsiteY9" fmla="*/ 191618 h 560905"/>
              <a:gd name="connsiteX10" fmla="*/ 40270 w 201572"/>
              <a:gd name="connsiteY10" fmla="*/ 362932 h 560905"/>
              <a:gd name="connsiteX11" fmla="*/ 50281 w 201572"/>
              <a:gd name="connsiteY11" fmla="*/ 560905 h 560905"/>
              <a:gd name="connsiteX12" fmla="*/ 141843 w 201572"/>
              <a:gd name="connsiteY12" fmla="*/ 31552 h 560905"/>
              <a:gd name="connsiteX13" fmla="*/ 59729 w 201572"/>
              <a:gd name="connsiteY13" fmla="*/ 31552 h 560905"/>
              <a:gd name="connsiteX14" fmla="*/ 66478 w 201572"/>
              <a:gd name="connsiteY14" fmla="*/ 78121 h 560905"/>
              <a:gd name="connsiteX15" fmla="*/ 94150 w 201572"/>
              <a:gd name="connsiteY15" fmla="*/ 97693 h 560905"/>
              <a:gd name="connsiteX16" fmla="*/ 107310 w 201572"/>
              <a:gd name="connsiteY16" fmla="*/ 97693 h 560905"/>
              <a:gd name="connsiteX17" fmla="*/ 134982 w 201572"/>
              <a:gd name="connsiteY17" fmla="*/ 78121 h 560905"/>
              <a:gd name="connsiteX18" fmla="*/ 141731 w 201572"/>
              <a:gd name="connsiteY18" fmla="*/ 31552 h 56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1572" h="560905">
                <a:moveTo>
                  <a:pt x="0" y="363719"/>
                </a:moveTo>
                <a:lnTo>
                  <a:pt x="2025" y="170133"/>
                </a:lnTo>
                <a:cubicBezTo>
                  <a:pt x="2700" y="108267"/>
                  <a:pt x="198761" y="108379"/>
                  <a:pt x="199435" y="170133"/>
                </a:cubicBezTo>
                <a:lnTo>
                  <a:pt x="201573" y="363494"/>
                </a:lnTo>
                <a:moveTo>
                  <a:pt x="100786" y="560905"/>
                </a:moveTo>
                <a:lnTo>
                  <a:pt x="100786" y="366194"/>
                </a:lnTo>
                <a:moveTo>
                  <a:pt x="151292" y="560905"/>
                </a:moveTo>
                <a:lnTo>
                  <a:pt x="161303" y="362932"/>
                </a:lnTo>
                <a:lnTo>
                  <a:pt x="161303" y="191618"/>
                </a:lnTo>
                <a:moveTo>
                  <a:pt x="40270" y="191618"/>
                </a:moveTo>
                <a:lnTo>
                  <a:pt x="40270" y="362932"/>
                </a:lnTo>
                <a:lnTo>
                  <a:pt x="50281" y="560905"/>
                </a:lnTo>
                <a:moveTo>
                  <a:pt x="141843" y="31552"/>
                </a:moveTo>
                <a:cubicBezTo>
                  <a:pt x="137906" y="-10517"/>
                  <a:pt x="63666" y="-10517"/>
                  <a:pt x="59729" y="31552"/>
                </a:cubicBezTo>
                <a:cubicBezTo>
                  <a:pt x="58717" y="42463"/>
                  <a:pt x="61079" y="68334"/>
                  <a:pt x="66478" y="78121"/>
                </a:cubicBezTo>
                <a:cubicBezTo>
                  <a:pt x="71203" y="86670"/>
                  <a:pt x="82001" y="94881"/>
                  <a:pt x="94150" y="97693"/>
                </a:cubicBezTo>
                <a:cubicBezTo>
                  <a:pt x="99999" y="98593"/>
                  <a:pt x="101461" y="98593"/>
                  <a:pt x="107310" y="97693"/>
                </a:cubicBezTo>
                <a:cubicBezTo>
                  <a:pt x="119346" y="94881"/>
                  <a:pt x="130257" y="86670"/>
                  <a:pt x="134982" y="78121"/>
                </a:cubicBezTo>
                <a:cubicBezTo>
                  <a:pt x="140381" y="68334"/>
                  <a:pt x="142743" y="42463"/>
                  <a:pt x="141731" y="31552"/>
                </a:cubicBezTo>
                <a:close/>
              </a:path>
            </a:pathLst>
          </a:custGeom>
          <a:noFill/>
          <a:ln w="11029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7AF3CBD-DE02-3A3A-9D05-3ED277380B66}"/>
              </a:ext>
            </a:extLst>
          </p:cNvPr>
          <p:cNvSpPr/>
          <p:nvPr/>
        </p:nvSpPr>
        <p:spPr>
          <a:xfrm>
            <a:off x="3811998" y="2003668"/>
            <a:ext cx="174801" cy="576596"/>
          </a:xfrm>
          <a:custGeom>
            <a:avLst/>
            <a:gdLst>
              <a:gd name="connsiteX0" fmla="*/ 64116 w 174801"/>
              <a:gd name="connsiteY0" fmla="*/ 576597 h 576596"/>
              <a:gd name="connsiteX1" fmla="*/ 55230 w 174801"/>
              <a:gd name="connsiteY1" fmla="*/ 495945 h 576596"/>
              <a:gd name="connsiteX2" fmla="*/ 119571 w 174801"/>
              <a:gd name="connsiteY2" fmla="*/ 495945 h 576596"/>
              <a:gd name="connsiteX3" fmla="*/ 110685 w 174801"/>
              <a:gd name="connsiteY3" fmla="*/ 576597 h 576596"/>
              <a:gd name="connsiteX4" fmla="*/ 16760 w 174801"/>
              <a:gd name="connsiteY4" fmla="*/ 377949 h 576596"/>
              <a:gd name="connsiteX5" fmla="*/ 1350 w 174801"/>
              <a:gd name="connsiteY5" fmla="*/ 371200 h 576596"/>
              <a:gd name="connsiteX6" fmla="*/ 0 w 174801"/>
              <a:gd name="connsiteY6" fmla="*/ 277725 h 576596"/>
              <a:gd name="connsiteX7" fmla="*/ 10461 w 174801"/>
              <a:gd name="connsiteY7" fmla="*/ 175701 h 576596"/>
              <a:gd name="connsiteX8" fmla="*/ 87401 w 174801"/>
              <a:gd name="connsiteY8" fmla="*/ 139144 h 576596"/>
              <a:gd name="connsiteX9" fmla="*/ 164340 w 174801"/>
              <a:gd name="connsiteY9" fmla="*/ 175701 h 576596"/>
              <a:gd name="connsiteX10" fmla="*/ 174801 w 174801"/>
              <a:gd name="connsiteY10" fmla="*/ 277725 h 576596"/>
              <a:gd name="connsiteX11" fmla="*/ 173451 w 174801"/>
              <a:gd name="connsiteY11" fmla="*/ 371200 h 576596"/>
              <a:gd name="connsiteX12" fmla="*/ 158041 w 174801"/>
              <a:gd name="connsiteY12" fmla="*/ 377949 h 576596"/>
              <a:gd name="connsiteX13" fmla="*/ 38920 w 174801"/>
              <a:gd name="connsiteY13" fmla="*/ 200560 h 576596"/>
              <a:gd name="connsiteX14" fmla="*/ 31833 w 174801"/>
              <a:gd name="connsiteY14" fmla="*/ 239368 h 576596"/>
              <a:gd name="connsiteX15" fmla="*/ 41282 w 174801"/>
              <a:gd name="connsiteY15" fmla="*/ 260402 h 576596"/>
              <a:gd name="connsiteX16" fmla="*/ 3037 w 174801"/>
              <a:gd name="connsiteY16" fmla="*/ 494370 h 576596"/>
              <a:gd name="connsiteX17" fmla="*/ 170977 w 174801"/>
              <a:gd name="connsiteY17" fmla="*/ 495158 h 576596"/>
              <a:gd name="connsiteX18" fmla="*/ 132844 w 174801"/>
              <a:gd name="connsiteY18" fmla="*/ 261190 h 576596"/>
              <a:gd name="connsiteX19" fmla="*/ 142743 w 174801"/>
              <a:gd name="connsiteY19" fmla="*/ 239368 h 576596"/>
              <a:gd name="connsiteX20" fmla="*/ 135657 w 174801"/>
              <a:gd name="connsiteY20" fmla="*/ 200560 h 576596"/>
              <a:gd name="connsiteX21" fmla="*/ 149830 w 174801"/>
              <a:gd name="connsiteY21" fmla="*/ 151629 h 576596"/>
              <a:gd name="connsiteX22" fmla="*/ 147130 w 174801"/>
              <a:gd name="connsiteY22" fmla="*/ 63554 h 576596"/>
              <a:gd name="connsiteX23" fmla="*/ 87513 w 174801"/>
              <a:gd name="connsiteY23" fmla="*/ 0 h 576596"/>
              <a:gd name="connsiteX24" fmla="*/ 27896 w 174801"/>
              <a:gd name="connsiteY24" fmla="*/ 63554 h 576596"/>
              <a:gd name="connsiteX25" fmla="*/ 25197 w 174801"/>
              <a:gd name="connsiteY25" fmla="*/ 151629 h 576596"/>
              <a:gd name="connsiteX26" fmla="*/ 120584 w 174801"/>
              <a:gd name="connsiteY26" fmla="*/ 55230 h 576596"/>
              <a:gd name="connsiteX27" fmla="*/ 122608 w 174801"/>
              <a:gd name="connsiteY27" fmla="*/ 70078 h 576596"/>
              <a:gd name="connsiteX28" fmla="*/ 95050 w 174801"/>
              <a:gd name="connsiteY28" fmla="*/ 114622 h 576596"/>
              <a:gd name="connsiteX29" fmla="*/ 78964 w 174801"/>
              <a:gd name="connsiteY29" fmla="*/ 114622 h 576596"/>
              <a:gd name="connsiteX30" fmla="*/ 51406 w 174801"/>
              <a:gd name="connsiteY30" fmla="*/ 70078 h 576596"/>
              <a:gd name="connsiteX31" fmla="*/ 53430 w 174801"/>
              <a:gd name="connsiteY31" fmla="*/ 55230 h 576596"/>
              <a:gd name="connsiteX32" fmla="*/ 120471 w 174801"/>
              <a:gd name="connsiteY32" fmla="*/ 55230 h 57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4801" h="576596">
                <a:moveTo>
                  <a:pt x="64116" y="576597"/>
                </a:moveTo>
                <a:lnTo>
                  <a:pt x="55230" y="495945"/>
                </a:lnTo>
                <a:moveTo>
                  <a:pt x="119571" y="495945"/>
                </a:moveTo>
                <a:lnTo>
                  <a:pt x="110685" y="576597"/>
                </a:lnTo>
                <a:moveTo>
                  <a:pt x="16760" y="377949"/>
                </a:moveTo>
                <a:lnTo>
                  <a:pt x="1350" y="371200"/>
                </a:lnTo>
                <a:lnTo>
                  <a:pt x="0" y="277725"/>
                </a:lnTo>
                <a:lnTo>
                  <a:pt x="10461" y="175701"/>
                </a:lnTo>
                <a:cubicBezTo>
                  <a:pt x="14061" y="140606"/>
                  <a:pt x="63104" y="139144"/>
                  <a:pt x="87401" y="139144"/>
                </a:cubicBezTo>
                <a:cubicBezTo>
                  <a:pt x="111697" y="139144"/>
                  <a:pt x="160741" y="140606"/>
                  <a:pt x="164340" y="175701"/>
                </a:cubicBezTo>
                <a:lnTo>
                  <a:pt x="174801" y="277725"/>
                </a:lnTo>
                <a:lnTo>
                  <a:pt x="173451" y="371200"/>
                </a:lnTo>
                <a:lnTo>
                  <a:pt x="158041" y="377949"/>
                </a:lnTo>
                <a:moveTo>
                  <a:pt x="38920" y="200560"/>
                </a:moveTo>
                <a:lnTo>
                  <a:pt x="31833" y="239368"/>
                </a:lnTo>
                <a:lnTo>
                  <a:pt x="41282" y="260402"/>
                </a:lnTo>
                <a:lnTo>
                  <a:pt x="3037" y="494370"/>
                </a:lnTo>
                <a:lnTo>
                  <a:pt x="170977" y="495158"/>
                </a:lnTo>
                <a:lnTo>
                  <a:pt x="132844" y="261190"/>
                </a:lnTo>
                <a:lnTo>
                  <a:pt x="142743" y="239368"/>
                </a:lnTo>
                <a:lnTo>
                  <a:pt x="135657" y="200560"/>
                </a:lnTo>
                <a:moveTo>
                  <a:pt x="149830" y="151629"/>
                </a:moveTo>
                <a:cubicBezTo>
                  <a:pt x="133857" y="127108"/>
                  <a:pt x="149605" y="89538"/>
                  <a:pt x="147130" y="63554"/>
                </a:cubicBezTo>
                <a:cubicBezTo>
                  <a:pt x="143868" y="29583"/>
                  <a:pt x="129695" y="112"/>
                  <a:pt x="87513" y="0"/>
                </a:cubicBezTo>
                <a:cubicBezTo>
                  <a:pt x="45219" y="112"/>
                  <a:pt x="31158" y="29583"/>
                  <a:pt x="27896" y="63554"/>
                </a:cubicBezTo>
                <a:cubicBezTo>
                  <a:pt x="25422" y="89538"/>
                  <a:pt x="41169" y="127108"/>
                  <a:pt x="25197" y="151629"/>
                </a:cubicBezTo>
                <a:moveTo>
                  <a:pt x="120584" y="55230"/>
                </a:moveTo>
                <a:cubicBezTo>
                  <a:pt x="122271" y="60629"/>
                  <a:pt x="122608" y="65354"/>
                  <a:pt x="122608" y="70078"/>
                </a:cubicBezTo>
                <a:cubicBezTo>
                  <a:pt x="122608" y="89200"/>
                  <a:pt x="109110" y="108885"/>
                  <a:pt x="95050" y="114622"/>
                </a:cubicBezTo>
                <a:cubicBezTo>
                  <a:pt x="89650" y="117322"/>
                  <a:pt x="84364" y="117097"/>
                  <a:pt x="78964" y="114622"/>
                </a:cubicBezTo>
                <a:cubicBezTo>
                  <a:pt x="64904" y="108773"/>
                  <a:pt x="51406" y="89200"/>
                  <a:pt x="51406" y="70078"/>
                </a:cubicBezTo>
                <a:cubicBezTo>
                  <a:pt x="51406" y="65354"/>
                  <a:pt x="51743" y="60629"/>
                  <a:pt x="53430" y="55230"/>
                </a:cubicBezTo>
                <a:cubicBezTo>
                  <a:pt x="77839" y="60629"/>
                  <a:pt x="97749" y="22722"/>
                  <a:pt x="120471" y="55230"/>
                </a:cubicBezTo>
                <a:close/>
              </a:path>
            </a:pathLst>
          </a:custGeom>
          <a:noFill/>
          <a:ln w="11029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2">
            <a:extLst>
              <a:ext uri="{FF2B5EF4-FFF2-40B4-BE49-F238E27FC236}">
                <a16:creationId xmlns:a16="http://schemas.microsoft.com/office/drawing/2014/main" id="{1E730318-6F57-EDEB-26CF-CD8423A7922F}"/>
              </a:ext>
            </a:extLst>
          </p:cNvPr>
          <p:cNvSpPr txBox="1"/>
          <p:nvPr/>
        </p:nvSpPr>
        <p:spPr>
          <a:xfrm>
            <a:off x="4790526" y="3209976"/>
            <a:ext cx="901513" cy="602917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 marR="0" lvl="0" indent="0" algn="l" defTabSz="914400" rtl="0" eaLnBrk="1" fontAlgn="auto" latinLnBrk="0" hangingPunct="1">
              <a:lnSpc>
                <a:spcPts val="3318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Gotham"/>
              </a:rPr>
              <a:t>47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Gotham"/>
              </a:rPr>
              <a:t>%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Gotham"/>
            </a:endParaRPr>
          </a:p>
          <a:p>
            <a:pPr marL="11206" marR="0" lvl="0" indent="0" algn="l" defTabSz="914400" rtl="0" eaLnBrk="1" fontAlgn="auto" latinLnBrk="0" hangingPunct="1">
              <a:lnSpc>
                <a:spcPts val="13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White collar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object 2">
            <a:extLst>
              <a:ext uri="{FF2B5EF4-FFF2-40B4-BE49-F238E27FC236}">
                <a16:creationId xmlns:a16="http://schemas.microsoft.com/office/drawing/2014/main" id="{430A238C-C7BD-A3CE-DB3F-C570D9F9182B}"/>
              </a:ext>
            </a:extLst>
          </p:cNvPr>
          <p:cNvSpPr txBox="1"/>
          <p:nvPr/>
        </p:nvSpPr>
        <p:spPr>
          <a:xfrm>
            <a:off x="6021709" y="2556302"/>
            <a:ext cx="901513" cy="602917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 marR="0" lvl="0" indent="0" algn="l" defTabSz="914400" rtl="0" eaLnBrk="1" fontAlgn="auto" latinLnBrk="0" hangingPunct="1">
              <a:lnSpc>
                <a:spcPts val="3318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Gotham"/>
              </a:rPr>
              <a:t>58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Gotham"/>
              </a:rPr>
              <a:t>%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Gotham"/>
            </a:endParaRPr>
          </a:p>
          <a:p>
            <a:pPr marL="11206" marR="0" lvl="0" indent="0" algn="l" defTabSz="914400" rtl="0" eaLnBrk="1" fontAlgn="auto" latinLnBrk="0" hangingPunct="1">
              <a:lnSpc>
                <a:spcPts val="13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Employed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object 2">
            <a:extLst>
              <a:ext uri="{FF2B5EF4-FFF2-40B4-BE49-F238E27FC236}">
                <a16:creationId xmlns:a16="http://schemas.microsoft.com/office/drawing/2014/main" id="{AB233A31-C140-99AF-2147-CF0E284FCC78}"/>
              </a:ext>
            </a:extLst>
          </p:cNvPr>
          <p:cNvSpPr txBox="1"/>
          <p:nvPr/>
        </p:nvSpPr>
        <p:spPr>
          <a:xfrm>
            <a:off x="6021709" y="3209976"/>
            <a:ext cx="1156404" cy="602917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 marR="0" lvl="0" indent="0" algn="l" defTabSz="914400" rtl="0" eaLnBrk="1" fontAlgn="auto" latinLnBrk="0" hangingPunct="1">
              <a:lnSpc>
                <a:spcPts val="3318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Gotham"/>
              </a:rPr>
              <a:t>56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Gotham"/>
              </a:rPr>
              <a:t>%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Gotham"/>
            </a:endParaRPr>
          </a:p>
          <a:p>
            <a:pPr marL="11206" marR="0" lvl="0" indent="0" algn="l" defTabSz="914400" rtl="0" eaLnBrk="1" fontAlgn="auto" latinLnBrk="0" hangingPunct="1">
              <a:lnSpc>
                <a:spcPts val="13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Earn $75,000+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object 2">
            <a:extLst>
              <a:ext uri="{FF2B5EF4-FFF2-40B4-BE49-F238E27FC236}">
                <a16:creationId xmlns:a16="http://schemas.microsoft.com/office/drawing/2014/main" id="{78138E5A-5E3C-C186-60FA-F2955285A143}"/>
              </a:ext>
            </a:extLst>
          </p:cNvPr>
          <p:cNvSpPr txBox="1"/>
          <p:nvPr/>
        </p:nvSpPr>
        <p:spPr>
          <a:xfrm>
            <a:off x="7287012" y="2556302"/>
            <a:ext cx="1349461" cy="602917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 marR="0" lvl="0" indent="0" algn="l" defTabSz="914400" rtl="0" eaLnBrk="1" fontAlgn="auto" latinLnBrk="0" hangingPunct="1">
              <a:lnSpc>
                <a:spcPts val="3318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Gotham"/>
              </a:rPr>
              <a:t>29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Gotham"/>
              </a:rPr>
              <a:t>%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Gotham"/>
            </a:endParaRPr>
          </a:p>
          <a:p>
            <a:pPr marL="11206" marR="0" lvl="0" indent="0" algn="l" defTabSz="914400" rtl="0" eaLnBrk="1" fontAlgn="auto" latinLnBrk="0" hangingPunct="1">
              <a:lnSpc>
                <a:spcPts val="13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Bachelor’s degree+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object 2">
            <a:extLst>
              <a:ext uri="{FF2B5EF4-FFF2-40B4-BE49-F238E27FC236}">
                <a16:creationId xmlns:a16="http://schemas.microsoft.com/office/drawing/2014/main" id="{DE918847-181C-7E9E-B6FB-D327CB5A18B0}"/>
              </a:ext>
            </a:extLst>
          </p:cNvPr>
          <p:cNvSpPr txBox="1"/>
          <p:nvPr/>
        </p:nvSpPr>
        <p:spPr>
          <a:xfrm>
            <a:off x="7287012" y="3209976"/>
            <a:ext cx="1226720" cy="602917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 marR="0" lvl="0" indent="0" algn="l" defTabSz="914400" rtl="0" eaLnBrk="1" fontAlgn="auto" latinLnBrk="0" hangingPunct="1">
              <a:lnSpc>
                <a:spcPts val="3318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Gotham"/>
              </a:rPr>
              <a:t>43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Gotham"/>
              </a:rPr>
              <a:t>%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Gotham"/>
            </a:endParaRPr>
          </a:p>
          <a:p>
            <a:pPr marL="11206" marR="0" lvl="0" indent="0" algn="l" defTabSz="914400" rtl="0" eaLnBrk="1" fontAlgn="auto" latinLnBrk="0" hangingPunct="1">
              <a:lnSpc>
                <a:spcPts val="13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Earn $100,000+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object 2">
            <a:extLst>
              <a:ext uri="{FF2B5EF4-FFF2-40B4-BE49-F238E27FC236}">
                <a16:creationId xmlns:a16="http://schemas.microsoft.com/office/drawing/2014/main" id="{191B2D7B-F758-9BAE-5BFB-8952D236EEBC}"/>
              </a:ext>
            </a:extLst>
          </p:cNvPr>
          <p:cNvSpPr txBox="1"/>
          <p:nvPr/>
        </p:nvSpPr>
        <p:spPr>
          <a:xfrm>
            <a:off x="2867188" y="4029191"/>
            <a:ext cx="3926287" cy="602917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 marR="0" lvl="0" indent="0" algn="l" defTabSz="914400" rtl="0" eaLnBrk="1" fontAlgn="auto" latinLnBrk="0" hangingPunct="1">
              <a:lnSpc>
                <a:spcPts val="3318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Gotham"/>
              </a:rPr>
              <a:t>73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Gotham"/>
              </a:rPr>
              <a:t>%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Gotham"/>
            </a:endParaRPr>
          </a:p>
          <a:p>
            <a:pPr marL="11206" marR="0" lvl="0" indent="0" algn="l" defTabSz="914400" rtl="0" eaLnBrk="1" fontAlgn="auto" latinLnBrk="0" hangingPunct="1">
              <a:lnSpc>
                <a:spcPts val="13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likely to purchase a 2-door vehicle in the next year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object 2">
            <a:extLst>
              <a:ext uri="{FF2B5EF4-FFF2-40B4-BE49-F238E27FC236}">
                <a16:creationId xmlns:a16="http://schemas.microsoft.com/office/drawing/2014/main" id="{1D5CE6D8-C495-900C-6A17-319EEC0089B9}"/>
              </a:ext>
            </a:extLst>
          </p:cNvPr>
          <p:cNvSpPr txBox="1"/>
          <p:nvPr/>
        </p:nvSpPr>
        <p:spPr>
          <a:xfrm>
            <a:off x="7149723" y="4029191"/>
            <a:ext cx="1482590" cy="602917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 marR="0" lvl="0" indent="0" algn="l" defTabSz="914400" rtl="0" eaLnBrk="1" fontAlgn="auto" latinLnBrk="0" hangingPunct="1">
              <a:lnSpc>
                <a:spcPts val="3318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Gotham"/>
              </a:rPr>
              <a:t>22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Gotham"/>
              </a:rPr>
              <a:t>%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Gotham"/>
            </a:endParaRPr>
          </a:p>
          <a:p>
            <a:pPr marL="11206" marR="0" lvl="0" indent="0" algn="l" defTabSz="914400" rtl="0" eaLnBrk="1" fontAlgn="auto" latinLnBrk="0" hangingPunct="1">
              <a:lnSpc>
                <a:spcPts val="13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One+ children (&lt;18)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604D911-58AD-FE4F-9BEC-28C51DB6EF24}"/>
              </a:ext>
            </a:extLst>
          </p:cNvPr>
          <p:cNvSpPr/>
          <p:nvPr/>
        </p:nvSpPr>
        <p:spPr>
          <a:xfrm>
            <a:off x="0" y="6256020"/>
            <a:ext cx="9144000" cy="350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EE28E4-B83B-FD46-FB16-DA8CBA5E6BD0}"/>
              </a:ext>
            </a:extLst>
          </p:cNvPr>
          <p:cNvSpPr txBox="1"/>
          <p:nvPr/>
        </p:nvSpPr>
        <p:spPr>
          <a:xfrm>
            <a:off x="60257" y="6321156"/>
            <a:ext cx="8007594" cy="184666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2024 Spring MRI-Simmons USA; A18+; Classic Hits format; % of Target.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7E6EDB-8884-C65E-BCE0-254C77995379}"/>
              </a:ext>
            </a:extLst>
          </p:cNvPr>
          <p:cNvSpPr/>
          <p:nvPr/>
        </p:nvSpPr>
        <p:spPr>
          <a:xfrm>
            <a:off x="0" y="6575774"/>
            <a:ext cx="9144000" cy="282226"/>
          </a:xfrm>
          <a:prstGeom prst="rect">
            <a:avLst/>
          </a:prstGeom>
          <a:solidFill>
            <a:srgbClr val="1011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941C33-E17C-4E10-6C47-6AD596F87A92}"/>
              </a:ext>
            </a:extLst>
          </p:cNvPr>
          <p:cNvSpPr/>
          <p:nvPr/>
        </p:nvSpPr>
        <p:spPr>
          <a:xfrm>
            <a:off x="144081" y="6630985"/>
            <a:ext cx="800799" cy="202284"/>
          </a:xfrm>
          <a:custGeom>
            <a:avLst/>
            <a:gdLst>
              <a:gd name="connsiteX0" fmla="*/ 730041 w 884619"/>
              <a:gd name="connsiteY0" fmla="*/ 148317 h 223457"/>
              <a:gd name="connsiteX1" fmla="*/ 843734 w 884619"/>
              <a:gd name="connsiteY1" fmla="*/ 148317 h 223457"/>
              <a:gd name="connsiteX2" fmla="*/ 843734 w 884619"/>
              <a:gd name="connsiteY2" fmla="*/ 172320 h 223457"/>
              <a:gd name="connsiteX3" fmla="*/ 730041 w 884619"/>
              <a:gd name="connsiteY3" fmla="*/ 172320 h 223457"/>
              <a:gd name="connsiteX4" fmla="*/ 730041 w 884619"/>
              <a:gd name="connsiteY4" fmla="*/ 97855 h 223457"/>
              <a:gd name="connsiteX5" fmla="*/ 843734 w 884619"/>
              <a:gd name="connsiteY5" fmla="*/ 97855 h 223457"/>
              <a:gd name="connsiteX6" fmla="*/ 843734 w 884619"/>
              <a:gd name="connsiteY6" fmla="*/ 121858 h 223457"/>
              <a:gd name="connsiteX7" fmla="*/ 730041 w 884619"/>
              <a:gd name="connsiteY7" fmla="*/ 121858 h 223457"/>
              <a:gd name="connsiteX8" fmla="*/ 326407 w 884619"/>
              <a:gd name="connsiteY8" fmla="*/ 64091 h 223457"/>
              <a:gd name="connsiteX9" fmla="*/ 291538 w 884619"/>
              <a:gd name="connsiteY9" fmla="*/ 109887 h 223457"/>
              <a:gd name="connsiteX10" fmla="*/ 324811 w 884619"/>
              <a:gd name="connsiteY10" fmla="*/ 156297 h 223457"/>
              <a:gd name="connsiteX11" fmla="*/ 358882 w 884619"/>
              <a:gd name="connsiteY11" fmla="*/ 107800 h 223457"/>
              <a:gd name="connsiteX12" fmla="*/ 326407 w 884619"/>
              <a:gd name="connsiteY12" fmla="*/ 64091 h 223457"/>
              <a:gd name="connsiteX13" fmla="*/ 185334 w 884619"/>
              <a:gd name="connsiteY13" fmla="*/ 63661 h 223457"/>
              <a:gd name="connsiteX14" fmla="*/ 150834 w 884619"/>
              <a:gd name="connsiteY14" fmla="*/ 110133 h 223457"/>
              <a:gd name="connsiteX15" fmla="*/ 185826 w 884619"/>
              <a:gd name="connsiteY15" fmla="*/ 156605 h 223457"/>
              <a:gd name="connsiteX16" fmla="*/ 220326 w 884619"/>
              <a:gd name="connsiteY16" fmla="*/ 110256 h 223457"/>
              <a:gd name="connsiteX17" fmla="*/ 185334 w 884619"/>
              <a:gd name="connsiteY17" fmla="*/ 63661 h 223457"/>
              <a:gd name="connsiteX18" fmla="*/ 865404 w 884619"/>
              <a:gd name="connsiteY18" fmla="*/ 53716 h 223457"/>
              <a:gd name="connsiteX19" fmla="*/ 865404 w 884619"/>
              <a:gd name="connsiteY19" fmla="*/ 60469 h 223457"/>
              <a:gd name="connsiteX20" fmla="*/ 870193 w 884619"/>
              <a:gd name="connsiteY20" fmla="*/ 60469 h 223457"/>
              <a:gd name="connsiteX21" fmla="*/ 873630 w 884619"/>
              <a:gd name="connsiteY21" fmla="*/ 57031 h 223457"/>
              <a:gd name="connsiteX22" fmla="*/ 870193 w 884619"/>
              <a:gd name="connsiteY22" fmla="*/ 53716 h 223457"/>
              <a:gd name="connsiteX23" fmla="*/ 862887 w 884619"/>
              <a:gd name="connsiteY23" fmla="*/ 51690 h 223457"/>
              <a:gd name="connsiteX24" fmla="*/ 870807 w 884619"/>
              <a:gd name="connsiteY24" fmla="*/ 51690 h 223457"/>
              <a:gd name="connsiteX25" fmla="*/ 876393 w 884619"/>
              <a:gd name="connsiteY25" fmla="*/ 56969 h 223457"/>
              <a:gd name="connsiteX26" fmla="*/ 871482 w 884619"/>
              <a:gd name="connsiteY26" fmla="*/ 62249 h 223457"/>
              <a:gd name="connsiteX27" fmla="*/ 876700 w 884619"/>
              <a:gd name="connsiteY27" fmla="*/ 70107 h 223457"/>
              <a:gd name="connsiteX28" fmla="*/ 873815 w 884619"/>
              <a:gd name="connsiteY28" fmla="*/ 70107 h 223457"/>
              <a:gd name="connsiteX29" fmla="*/ 868719 w 884619"/>
              <a:gd name="connsiteY29" fmla="*/ 62310 h 223457"/>
              <a:gd name="connsiteX30" fmla="*/ 865404 w 884619"/>
              <a:gd name="connsiteY30" fmla="*/ 62310 h 223457"/>
              <a:gd name="connsiteX31" fmla="*/ 865404 w 884619"/>
              <a:gd name="connsiteY31" fmla="*/ 70107 h 223457"/>
              <a:gd name="connsiteX32" fmla="*/ 862887 w 884619"/>
              <a:gd name="connsiteY32" fmla="*/ 70107 h 223457"/>
              <a:gd name="connsiteX33" fmla="*/ 869088 w 884619"/>
              <a:gd name="connsiteY33" fmla="*/ 47945 h 223457"/>
              <a:gd name="connsiteX34" fmla="*/ 856073 w 884619"/>
              <a:gd name="connsiteY34" fmla="*/ 60898 h 223457"/>
              <a:gd name="connsiteX35" fmla="*/ 869088 w 884619"/>
              <a:gd name="connsiteY35" fmla="*/ 73974 h 223457"/>
              <a:gd name="connsiteX36" fmla="*/ 882163 w 884619"/>
              <a:gd name="connsiteY36" fmla="*/ 60898 h 223457"/>
              <a:gd name="connsiteX37" fmla="*/ 869088 w 884619"/>
              <a:gd name="connsiteY37" fmla="*/ 47945 h 223457"/>
              <a:gd name="connsiteX38" fmla="*/ 730041 w 884619"/>
              <a:gd name="connsiteY38" fmla="*/ 47454 h 223457"/>
              <a:gd name="connsiteX39" fmla="*/ 843734 w 884619"/>
              <a:gd name="connsiteY39" fmla="*/ 47454 h 223457"/>
              <a:gd name="connsiteX40" fmla="*/ 843734 w 884619"/>
              <a:gd name="connsiteY40" fmla="*/ 71457 h 223457"/>
              <a:gd name="connsiteX41" fmla="*/ 730041 w 884619"/>
              <a:gd name="connsiteY41" fmla="*/ 71457 h 223457"/>
              <a:gd name="connsiteX42" fmla="*/ 547469 w 884619"/>
              <a:gd name="connsiteY42" fmla="*/ 46533 h 223457"/>
              <a:gd name="connsiteX43" fmla="*/ 572025 w 884619"/>
              <a:gd name="connsiteY43" fmla="*/ 46533 h 223457"/>
              <a:gd name="connsiteX44" fmla="*/ 572025 w 884619"/>
              <a:gd name="connsiteY44" fmla="*/ 173732 h 223457"/>
              <a:gd name="connsiteX45" fmla="*/ 547469 w 884619"/>
              <a:gd name="connsiteY45" fmla="*/ 173732 h 223457"/>
              <a:gd name="connsiteX46" fmla="*/ 55434 w 884619"/>
              <a:gd name="connsiteY46" fmla="*/ 45981 h 223457"/>
              <a:gd name="connsiteX47" fmla="*/ 81340 w 884619"/>
              <a:gd name="connsiteY47" fmla="*/ 45981 h 223457"/>
              <a:gd name="connsiteX48" fmla="*/ 81340 w 884619"/>
              <a:gd name="connsiteY48" fmla="*/ 173732 h 223457"/>
              <a:gd name="connsiteX49" fmla="*/ 55434 w 884619"/>
              <a:gd name="connsiteY49" fmla="*/ 173732 h 223457"/>
              <a:gd name="connsiteX50" fmla="*/ 869149 w 884619"/>
              <a:gd name="connsiteY50" fmla="*/ 45612 h 223457"/>
              <a:gd name="connsiteX51" fmla="*/ 884619 w 884619"/>
              <a:gd name="connsiteY51" fmla="*/ 60898 h 223457"/>
              <a:gd name="connsiteX52" fmla="*/ 869149 w 884619"/>
              <a:gd name="connsiteY52" fmla="*/ 76307 h 223457"/>
              <a:gd name="connsiteX53" fmla="*/ 853679 w 884619"/>
              <a:gd name="connsiteY53" fmla="*/ 60898 h 223457"/>
              <a:gd name="connsiteX54" fmla="*/ 869149 w 884619"/>
              <a:gd name="connsiteY54" fmla="*/ 45612 h 223457"/>
              <a:gd name="connsiteX55" fmla="*/ 665214 w 884619"/>
              <a:gd name="connsiteY55" fmla="*/ 43586 h 223457"/>
              <a:gd name="connsiteX56" fmla="*/ 707634 w 884619"/>
              <a:gd name="connsiteY56" fmla="*/ 92145 h 223457"/>
              <a:gd name="connsiteX57" fmla="*/ 707634 w 884619"/>
              <a:gd name="connsiteY57" fmla="*/ 173793 h 223457"/>
              <a:gd name="connsiteX58" fmla="*/ 683078 w 884619"/>
              <a:gd name="connsiteY58" fmla="*/ 173793 h 223457"/>
              <a:gd name="connsiteX59" fmla="*/ 683078 w 884619"/>
              <a:gd name="connsiteY59" fmla="*/ 95092 h 223457"/>
              <a:gd name="connsiteX60" fmla="*/ 657418 w 884619"/>
              <a:gd name="connsiteY60" fmla="*/ 64397 h 223457"/>
              <a:gd name="connsiteX61" fmla="*/ 625741 w 884619"/>
              <a:gd name="connsiteY61" fmla="*/ 105712 h 223457"/>
              <a:gd name="connsiteX62" fmla="*/ 625741 w 884619"/>
              <a:gd name="connsiteY62" fmla="*/ 173732 h 223457"/>
              <a:gd name="connsiteX63" fmla="*/ 601185 w 884619"/>
              <a:gd name="connsiteY63" fmla="*/ 173732 h 223457"/>
              <a:gd name="connsiteX64" fmla="*/ 601185 w 884619"/>
              <a:gd name="connsiteY64" fmla="*/ 78578 h 223457"/>
              <a:gd name="connsiteX65" fmla="*/ 601247 w 884619"/>
              <a:gd name="connsiteY65" fmla="*/ 78578 h 223457"/>
              <a:gd name="connsiteX66" fmla="*/ 601001 w 884619"/>
              <a:gd name="connsiteY66" fmla="*/ 46533 h 223457"/>
              <a:gd name="connsiteX67" fmla="*/ 624820 w 884619"/>
              <a:gd name="connsiteY67" fmla="*/ 46533 h 223457"/>
              <a:gd name="connsiteX68" fmla="*/ 625802 w 884619"/>
              <a:gd name="connsiteY68" fmla="*/ 66546 h 223457"/>
              <a:gd name="connsiteX69" fmla="*/ 665214 w 884619"/>
              <a:gd name="connsiteY69" fmla="*/ 43586 h 223457"/>
              <a:gd name="connsiteX70" fmla="*/ 333282 w 884619"/>
              <a:gd name="connsiteY70" fmla="*/ 43525 h 223457"/>
              <a:gd name="connsiteX71" fmla="*/ 384051 w 884619"/>
              <a:gd name="connsiteY71" fmla="*/ 106879 h 223457"/>
              <a:gd name="connsiteX72" fmla="*/ 328678 w 884619"/>
              <a:gd name="connsiteY72" fmla="*/ 176740 h 223457"/>
              <a:gd name="connsiteX73" fmla="*/ 292581 w 884619"/>
              <a:gd name="connsiteY73" fmla="*/ 158876 h 223457"/>
              <a:gd name="connsiteX74" fmla="*/ 292581 w 884619"/>
              <a:gd name="connsiteY74" fmla="*/ 223457 h 223457"/>
              <a:gd name="connsiteX75" fmla="*/ 268149 w 884619"/>
              <a:gd name="connsiteY75" fmla="*/ 223457 h 223457"/>
              <a:gd name="connsiteX76" fmla="*/ 268149 w 884619"/>
              <a:gd name="connsiteY76" fmla="*/ 77474 h 223457"/>
              <a:gd name="connsiteX77" fmla="*/ 267903 w 884619"/>
              <a:gd name="connsiteY77" fmla="*/ 46533 h 223457"/>
              <a:gd name="connsiteX78" fmla="*/ 291722 w 884619"/>
              <a:gd name="connsiteY78" fmla="*/ 46533 h 223457"/>
              <a:gd name="connsiteX79" fmla="*/ 292581 w 884619"/>
              <a:gd name="connsiteY79" fmla="*/ 65748 h 223457"/>
              <a:gd name="connsiteX80" fmla="*/ 333282 w 884619"/>
              <a:gd name="connsiteY80" fmla="*/ 43525 h 223457"/>
              <a:gd name="connsiteX81" fmla="*/ 186439 w 884619"/>
              <a:gd name="connsiteY81" fmla="*/ 43525 h 223457"/>
              <a:gd name="connsiteX82" fmla="*/ 245496 w 884619"/>
              <a:gd name="connsiteY82" fmla="*/ 109887 h 223457"/>
              <a:gd name="connsiteX83" fmla="*/ 184905 w 884619"/>
              <a:gd name="connsiteY83" fmla="*/ 176740 h 223457"/>
              <a:gd name="connsiteX84" fmla="*/ 125664 w 884619"/>
              <a:gd name="connsiteY84" fmla="*/ 110378 h 223457"/>
              <a:gd name="connsiteX85" fmla="*/ 186439 w 884619"/>
              <a:gd name="connsiteY85" fmla="*/ 43525 h 223457"/>
              <a:gd name="connsiteX86" fmla="*/ 412720 w 884619"/>
              <a:gd name="connsiteY86" fmla="*/ 184 h 223457"/>
              <a:gd name="connsiteX87" fmla="*/ 438504 w 884619"/>
              <a:gd name="connsiteY87" fmla="*/ 184 h 223457"/>
              <a:gd name="connsiteX88" fmla="*/ 438504 w 884619"/>
              <a:gd name="connsiteY88" fmla="*/ 151939 h 223457"/>
              <a:gd name="connsiteX89" fmla="*/ 528255 w 884619"/>
              <a:gd name="connsiteY89" fmla="*/ 151939 h 223457"/>
              <a:gd name="connsiteX90" fmla="*/ 524817 w 884619"/>
              <a:gd name="connsiteY90" fmla="*/ 173732 h 223457"/>
              <a:gd name="connsiteX91" fmla="*/ 412720 w 884619"/>
              <a:gd name="connsiteY91" fmla="*/ 173732 h 223457"/>
              <a:gd name="connsiteX92" fmla="*/ 0 w 884619"/>
              <a:gd name="connsiteY92" fmla="*/ 184 h 223457"/>
              <a:gd name="connsiteX93" fmla="*/ 136775 w 884619"/>
              <a:gd name="connsiteY93" fmla="*/ 184 h 223457"/>
              <a:gd name="connsiteX94" fmla="*/ 136775 w 884619"/>
              <a:gd name="connsiteY94" fmla="*/ 21977 h 223457"/>
              <a:gd name="connsiteX95" fmla="*/ 0 w 884619"/>
              <a:gd name="connsiteY95" fmla="*/ 21977 h 223457"/>
              <a:gd name="connsiteX96" fmla="*/ 547408 w 884619"/>
              <a:gd name="connsiteY96" fmla="*/ 0 h 223457"/>
              <a:gd name="connsiteX97" fmla="*/ 571964 w 884619"/>
              <a:gd name="connsiteY97" fmla="*/ 0 h 223457"/>
              <a:gd name="connsiteX98" fmla="*/ 571964 w 884619"/>
              <a:gd name="connsiteY98" fmla="*/ 24556 h 223457"/>
              <a:gd name="connsiteX99" fmla="*/ 547408 w 884619"/>
              <a:gd name="connsiteY99" fmla="*/ 24556 h 2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884619" h="223457">
                <a:moveTo>
                  <a:pt x="730041" y="148317"/>
                </a:moveTo>
                <a:lnTo>
                  <a:pt x="843734" y="148317"/>
                </a:lnTo>
                <a:lnTo>
                  <a:pt x="843734" y="172320"/>
                </a:lnTo>
                <a:lnTo>
                  <a:pt x="730041" y="172320"/>
                </a:lnTo>
                <a:close/>
                <a:moveTo>
                  <a:pt x="730041" y="97855"/>
                </a:moveTo>
                <a:lnTo>
                  <a:pt x="843734" y="97855"/>
                </a:lnTo>
                <a:lnTo>
                  <a:pt x="843734" y="121858"/>
                </a:lnTo>
                <a:lnTo>
                  <a:pt x="730041" y="121858"/>
                </a:lnTo>
                <a:close/>
                <a:moveTo>
                  <a:pt x="326407" y="64091"/>
                </a:moveTo>
                <a:cubicBezTo>
                  <a:pt x="301299" y="64091"/>
                  <a:pt x="291538" y="79990"/>
                  <a:pt x="291538" y="109887"/>
                </a:cubicBezTo>
                <a:cubicBezTo>
                  <a:pt x="291538" y="138801"/>
                  <a:pt x="299703" y="156297"/>
                  <a:pt x="324811" y="156297"/>
                </a:cubicBezTo>
                <a:cubicBezTo>
                  <a:pt x="347095" y="156359"/>
                  <a:pt x="358882" y="138126"/>
                  <a:pt x="358882" y="107800"/>
                </a:cubicBezTo>
                <a:cubicBezTo>
                  <a:pt x="358882" y="81525"/>
                  <a:pt x="347156" y="64091"/>
                  <a:pt x="326407" y="64091"/>
                </a:cubicBezTo>
                <a:close/>
                <a:moveTo>
                  <a:pt x="185334" y="63661"/>
                </a:moveTo>
                <a:cubicBezTo>
                  <a:pt x="162927" y="63661"/>
                  <a:pt x="150834" y="81464"/>
                  <a:pt x="150834" y="110133"/>
                </a:cubicBezTo>
                <a:cubicBezTo>
                  <a:pt x="150834" y="137390"/>
                  <a:pt x="164094" y="156605"/>
                  <a:pt x="185826" y="156605"/>
                </a:cubicBezTo>
                <a:cubicBezTo>
                  <a:pt x="207926" y="156605"/>
                  <a:pt x="220326" y="138249"/>
                  <a:pt x="220326" y="110256"/>
                </a:cubicBezTo>
                <a:cubicBezTo>
                  <a:pt x="220326" y="82016"/>
                  <a:pt x="207926" y="63661"/>
                  <a:pt x="185334" y="63661"/>
                </a:cubicBezTo>
                <a:close/>
                <a:moveTo>
                  <a:pt x="865404" y="53716"/>
                </a:moveTo>
                <a:lnTo>
                  <a:pt x="865404" y="60469"/>
                </a:lnTo>
                <a:lnTo>
                  <a:pt x="870193" y="60469"/>
                </a:lnTo>
                <a:cubicBezTo>
                  <a:pt x="872280" y="60469"/>
                  <a:pt x="873630" y="59118"/>
                  <a:pt x="873630" y="57031"/>
                </a:cubicBezTo>
                <a:cubicBezTo>
                  <a:pt x="873630" y="55005"/>
                  <a:pt x="872280" y="53716"/>
                  <a:pt x="870193" y="53716"/>
                </a:cubicBezTo>
                <a:close/>
                <a:moveTo>
                  <a:pt x="862887" y="51690"/>
                </a:moveTo>
                <a:lnTo>
                  <a:pt x="870807" y="51690"/>
                </a:lnTo>
                <a:cubicBezTo>
                  <a:pt x="874183" y="51690"/>
                  <a:pt x="876393" y="53839"/>
                  <a:pt x="876393" y="56969"/>
                </a:cubicBezTo>
                <a:cubicBezTo>
                  <a:pt x="876332" y="59916"/>
                  <a:pt x="874428" y="61942"/>
                  <a:pt x="871482" y="62249"/>
                </a:cubicBezTo>
                <a:lnTo>
                  <a:pt x="876700" y="70107"/>
                </a:lnTo>
                <a:lnTo>
                  <a:pt x="873815" y="70107"/>
                </a:lnTo>
                <a:lnTo>
                  <a:pt x="868719" y="62310"/>
                </a:lnTo>
                <a:lnTo>
                  <a:pt x="865404" y="62310"/>
                </a:lnTo>
                <a:lnTo>
                  <a:pt x="865404" y="70107"/>
                </a:lnTo>
                <a:lnTo>
                  <a:pt x="862887" y="70107"/>
                </a:lnTo>
                <a:close/>
                <a:moveTo>
                  <a:pt x="869088" y="47945"/>
                </a:moveTo>
                <a:cubicBezTo>
                  <a:pt x="861537" y="47945"/>
                  <a:pt x="856073" y="53347"/>
                  <a:pt x="856073" y="60898"/>
                </a:cubicBezTo>
                <a:cubicBezTo>
                  <a:pt x="856073" y="68449"/>
                  <a:pt x="861537" y="73974"/>
                  <a:pt x="869088" y="73974"/>
                </a:cubicBezTo>
                <a:cubicBezTo>
                  <a:pt x="876700" y="73974"/>
                  <a:pt x="882163" y="68449"/>
                  <a:pt x="882163" y="60898"/>
                </a:cubicBezTo>
                <a:cubicBezTo>
                  <a:pt x="882163" y="53347"/>
                  <a:pt x="876700" y="47945"/>
                  <a:pt x="869088" y="47945"/>
                </a:cubicBezTo>
                <a:close/>
                <a:moveTo>
                  <a:pt x="730041" y="47454"/>
                </a:moveTo>
                <a:lnTo>
                  <a:pt x="843734" y="47454"/>
                </a:lnTo>
                <a:lnTo>
                  <a:pt x="843734" y="71457"/>
                </a:lnTo>
                <a:lnTo>
                  <a:pt x="730041" y="71457"/>
                </a:lnTo>
                <a:close/>
                <a:moveTo>
                  <a:pt x="547469" y="46533"/>
                </a:moveTo>
                <a:lnTo>
                  <a:pt x="572025" y="46533"/>
                </a:lnTo>
                <a:lnTo>
                  <a:pt x="572025" y="173732"/>
                </a:lnTo>
                <a:lnTo>
                  <a:pt x="547469" y="173732"/>
                </a:lnTo>
                <a:close/>
                <a:moveTo>
                  <a:pt x="55434" y="45981"/>
                </a:moveTo>
                <a:lnTo>
                  <a:pt x="81340" y="45981"/>
                </a:lnTo>
                <a:lnTo>
                  <a:pt x="81340" y="173732"/>
                </a:lnTo>
                <a:lnTo>
                  <a:pt x="55434" y="173732"/>
                </a:lnTo>
                <a:close/>
                <a:moveTo>
                  <a:pt x="869149" y="45612"/>
                </a:moveTo>
                <a:cubicBezTo>
                  <a:pt x="878112" y="45612"/>
                  <a:pt x="884619" y="51997"/>
                  <a:pt x="884619" y="60898"/>
                </a:cubicBezTo>
                <a:cubicBezTo>
                  <a:pt x="884619" y="69861"/>
                  <a:pt x="878173" y="76307"/>
                  <a:pt x="869149" y="76307"/>
                </a:cubicBezTo>
                <a:cubicBezTo>
                  <a:pt x="860186" y="76307"/>
                  <a:pt x="853679" y="69861"/>
                  <a:pt x="853679" y="60898"/>
                </a:cubicBezTo>
                <a:cubicBezTo>
                  <a:pt x="853679" y="51997"/>
                  <a:pt x="860125" y="45612"/>
                  <a:pt x="869149" y="45612"/>
                </a:cubicBezTo>
                <a:close/>
                <a:moveTo>
                  <a:pt x="665214" y="43586"/>
                </a:moveTo>
                <a:cubicBezTo>
                  <a:pt x="689401" y="43586"/>
                  <a:pt x="707634" y="58688"/>
                  <a:pt x="707634" y="92145"/>
                </a:cubicBezTo>
                <a:lnTo>
                  <a:pt x="707634" y="173793"/>
                </a:lnTo>
                <a:lnTo>
                  <a:pt x="683078" y="173793"/>
                </a:lnTo>
                <a:lnTo>
                  <a:pt x="683078" y="95092"/>
                </a:lnTo>
                <a:cubicBezTo>
                  <a:pt x="683078" y="76798"/>
                  <a:pt x="676080" y="64397"/>
                  <a:pt x="657418" y="64397"/>
                </a:cubicBezTo>
                <a:cubicBezTo>
                  <a:pt x="635195" y="64397"/>
                  <a:pt x="625741" y="80727"/>
                  <a:pt x="625741" y="105712"/>
                </a:cubicBezTo>
                <a:lnTo>
                  <a:pt x="625741" y="173732"/>
                </a:lnTo>
                <a:lnTo>
                  <a:pt x="601185" y="173732"/>
                </a:lnTo>
                <a:lnTo>
                  <a:pt x="601185" y="78578"/>
                </a:lnTo>
                <a:lnTo>
                  <a:pt x="601247" y="78578"/>
                </a:lnTo>
                <a:cubicBezTo>
                  <a:pt x="601247" y="67590"/>
                  <a:pt x="601247" y="56294"/>
                  <a:pt x="601001" y="46533"/>
                </a:cubicBezTo>
                <a:lnTo>
                  <a:pt x="624820" y="46533"/>
                </a:lnTo>
                <a:cubicBezTo>
                  <a:pt x="625434" y="50216"/>
                  <a:pt x="625802" y="62678"/>
                  <a:pt x="625802" y="66546"/>
                </a:cubicBezTo>
                <a:cubicBezTo>
                  <a:pt x="630713" y="56171"/>
                  <a:pt x="641088" y="43586"/>
                  <a:pt x="665214" y="43586"/>
                </a:cubicBezTo>
                <a:close/>
                <a:moveTo>
                  <a:pt x="333282" y="43525"/>
                </a:moveTo>
                <a:cubicBezTo>
                  <a:pt x="362565" y="43525"/>
                  <a:pt x="384051" y="68020"/>
                  <a:pt x="384051" y="106879"/>
                </a:cubicBezTo>
                <a:cubicBezTo>
                  <a:pt x="384051" y="152184"/>
                  <a:pt x="359495" y="176740"/>
                  <a:pt x="328678" y="176740"/>
                </a:cubicBezTo>
                <a:cubicBezTo>
                  <a:pt x="308604" y="176740"/>
                  <a:pt x="298168" y="168452"/>
                  <a:pt x="292581" y="158876"/>
                </a:cubicBezTo>
                <a:lnTo>
                  <a:pt x="292581" y="223457"/>
                </a:lnTo>
                <a:lnTo>
                  <a:pt x="268149" y="223457"/>
                </a:lnTo>
                <a:lnTo>
                  <a:pt x="268149" y="77474"/>
                </a:lnTo>
                <a:cubicBezTo>
                  <a:pt x="268149" y="67099"/>
                  <a:pt x="268149" y="56478"/>
                  <a:pt x="267903" y="46533"/>
                </a:cubicBezTo>
                <a:lnTo>
                  <a:pt x="291722" y="46533"/>
                </a:lnTo>
                <a:cubicBezTo>
                  <a:pt x="292213" y="50585"/>
                  <a:pt x="292581" y="58320"/>
                  <a:pt x="292581" y="65748"/>
                </a:cubicBezTo>
                <a:cubicBezTo>
                  <a:pt x="299211" y="53593"/>
                  <a:pt x="311796" y="43525"/>
                  <a:pt x="333282" y="43525"/>
                </a:cubicBezTo>
                <a:close/>
                <a:moveTo>
                  <a:pt x="186439" y="43525"/>
                </a:moveTo>
                <a:cubicBezTo>
                  <a:pt x="222107" y="43525"/>
                  <a:pt x="245496" y="69923"/>
                  <a:pt x="245496" y="109887"/>
                </a:cubicBezTo>
                <a:cubicBezTo>
                  <a:pt x="245496" y="146905"/>
                  <a:pt x="224071" y="176740"/>
                  <a:pt x="184905" y="176740"/>
                </a:cubicBezTo>
                <a:cubicBezTo>
                  <a:pt x="147887" y="176740"/>
                  <a:pt x="125664" y="148563"/>
                  <a:pt x="125664" y="110378"/>
                </a:cubicBezTo>
                <a:cubicBezTo>
                  <a:pt x="125664" y="72501"/>
                  <a:pt x="147703" y="43525"/>
                  <a:pt x="186439" y="43525"/>
                </a:cubicBezTo>
                <a:close/>
                <a:moveTo>
                  <a:pt x="412720" y="184"/>
                </a:moveTo>
                <a:lnTo>
                  <a:pt x="438504" y="184"/>
                </a:lnTo>
                <a:lnTo>
                  <a:pt x="438504" y="151939"/>
                </a:lnTo>
                <a:lnTo>
                  <a:pt x="528255" y="151939"/>
                </a:lnTo>
                <a:lnTo>
                  <a:pt x="524817" y="173732"/>
                </a:lnTo>
                <a:lnTo>
                  <a:pt x="412720" y="173732"/>
                </a:lnTo>
                <a:close/>
                <a:moveTo>
                  <a:pt x="0" y="184"/>
                </a:moveTo>
                <a:lnTo>
                  <a:pt x="136775" y="184"/>
                </a:lnTo>
                <a:lnTo>
                  <a:pt x="136775" y="21977"/>
                </a:lnTo>
                <a:lnTo>
                  <a:pt x="0" y="21977"/>
                </a:lnTo>
                <a:close/>
                <a:moveTo>
                  <a:pt x="547408" y="0"/>
                </a:moveTo>
                <a:lnTo>
                  <a:pt x="571964" y="0"/>
                </a:lnTo>
                <a:lnTo>
                  <a:pt x="571964" y="24556"/>
                </a:lnTo>
                <a:lnTo>
                  <a:pt x="547408" y="24556"/>
                </a:lnTo>
                <a:close/>
              </a:path>
            </a:pathLst>
          </a:custGeom>
          <a:solidFill>
            <a:srgbClr val="FFFFFF"/>
          </a:solidFill>
          <a:ln w="846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6986F7-2034-B627-2164-802EAD2CB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201" y="6632174"/>
            <a:ext cx="8864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INSIGHTS BY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FuturiTopLine.com</a:t>
            </a:r>
            <a:endParaRPr kumimoji="0" lang="en-US" altLang="en-US" sz="7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B74AEB-99B4-AB84-D840-7CFCACA59B23}"/>
              </a:ext>
            </a:extLst>
          </p:cNvPr>
          <p:cNvSpPr txBox="1"/>
          <p:nvPr/>
        </p:nvSpPr>
        <p:spPr>
          <a:xfrm>
            <a:off x="5734050" y="6624554"/>
            <a:ext cx="340995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2024 Futuri Media LLC, TOPLINE.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Rights Reserved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CF8822-AD25-F2B8-D4E3-AF7FD8F7B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92" y="1034135"/>
            <a:ext cx="1083733" cy="158044"/>
          </a:xfrm>
          <a:prstGeom prst="rect">
            <a:avLst/>
          </a:prstGeom>
        </p:spPr>
      </p:pic>
      <p:pic>
        <p:nvPicPr>
          <p:cNvPr id="16" name="Picture 15" descr="A record with pink letters and a blue circle&#10;&#10;Description automatically generated">
            <a:extLst>
              <a:ext uri="{FF2B5EF4-FFF2-40B4-BE49-F238E27FC236}">
                <a16:creationId xmlns:a16="http://schemas.microsoft.com/office/drawing/2014/main" id="{77A2B7F5-8322-ED5B-A999-01D5ABAED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753" y="153471"/>
            <a:ext cx="1327107" cy="1340359"/>
          </a:xfrm>
          <a:prstGeom prst="rect">
            <a:avLst/>
          </a:prstGeom>
        </p:spPr>
      </p:pic>
      <p:sp>
        <p:nvSpPr>
          <p:cNvPr id="19" name="Title 25">
            <a:extLst>
              <a:ext uri="{FF2B5EF4-FFF2-40B4-BE49-F238E27FC236}">
                <a16:creationId xmlns:a16="http://schemas.microsoft.com/office/drawing/2014/main" id="{47EB6AEE-63A8-D2AF-EE70-2E4B27C8ED6A}"/>
              </a:ext>
            </a:extLst>
          </p:cNvPr>
          <p:cNvSpPr txBox="1">
            <a:spLocks/>
          </p:cNvSpPr>
          <p:nvPr/>
        </p:nvSpPr>
        <p:spPr>
          <a:xfrm>
            <a:off x="250002" y="301737"/>
            <a:ext cx="7133523" cy="638603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Profile of the Classic Hits Listener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E71E527-6599-2B10-141E-D1DE24AE4F12}"/>
              </a:ext>
            </a:extLst>
          </p:cNvPr>
          <p:cNvSpPr/>
          <p:nvPr/>
        </p:nvSpPr>
        <p:spPr>
          <a:xfrm>
            <a:off x="6656340" y="2751668"/>
            <a:ext cx="2487660" cy="3409950"/>
          </a:xfrm>
          <a:custGeom>
            <a:avLst/>
            <a:gdLst>
              <a:gd name="connsiteX0" fmla="*/ 1704975 w 2487660"/>
              <a:gd name="connsiteY0" fmla="*/ 0 h 3409950"/>
              <a:gd name="connsiteX1" fmla="*/ 2368628 w 2487660"/>
              <a:gd name="connsiteY1" fmla="*/ 133986 h 3409950"/>
              <a:gd name="connsiteX2" fmla="*/ 2487660 w 2487660"/>
              <a:gd name="connsiteY2" fmla="*/ 191326 h 3409950"/>
              <a:gd name="connsiteX3" fmla="*/ 2487660 w 2487660"/>
              <a:gd name="connsiteY3" fmla="*/ 3218624 h 3409950"/>
              <a:gd name="connsiteX4" fmla="*/ 2368628 w 2487660"/>
              <a:gd name="connsiteY4" fmla="*/ 3275965 h 3409950"/>
              <a:gd name="connsiteX5" fmla="*/ 1704975 w 2487660"/>
              <a:gd name="connsiteY5" fmla="*/ 3409950 h 3409950"/>
              <a:gd name="connsiteX6" fmla="*/ 0 w 2487660"/>
              <a:gd name="connsiteY6" fmla="*/ 1704975 h 3409950"/>
              <a:gd name="connsiteX7" fmla="*/ 1704975 w 2487660"/>
              <a:gd name="connsiteY7" fmla="*/ 0 h 340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7660" h="3409950">
                <a:moveTo>
                  <a:pt x="1704975" y="0"/>
                </a:moveTo>
                <a:cubicBezTo>
                  <a:pt x="1940383" y="0"/>
                  <a:pt x="2164648" y="47709"/>
                  <a:pt x="2368628" y="133986"/>
                </a:cubicBezTo>
                <a:lnTo>
                  <a:pt x="2487660" y="191326"/>
                </a:lnTo>
                <a:lnTo>
                  <a:pt x="2487660" y="3218624"/>
                </a:lnTo>
                <a:lnTo>
                  <a:pt x="2368628" y="3275965"/>
                </a:lnTo>
                <a:cubicBezTo>
                  <a:pt x="2164648" y="3362241"/>
                  <a:pt x="1940383" y="3409950"/>
                  <a:pt x="1704975" y="3409950"/>
                </a:cubicBezTo>
                <a:cubicBezTo>
                  <a:pt x="763343" y="3409950"/>
                  <a:pt x="0" y="2646607"/>
                  <a:pt x="0" y="1704975"/>
                </a:cubicBezTo>
                <a:cubicBezTo>
                  <a:pt x="0" y="763343"/>
                  <a:pt x="763343" y="0"/>
                  <a:pt x="1704975" y="0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2755" t="-17518" r="-28875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1700F4-06A5-9D9B-0A59-FAA88ECB79E5}"/>
              </a:ext>
            </a:extLst>
          </p:cNvPr>
          <p:cNvSpPr/>
          <p:nvPr/>
        </p:nvSpPr>
        <p:spPr>
          <a:xfrm>
            <a:off x="0" y="4877183"/>
            <a:ext cx="9144000" cy="1374017"/>
          </a:xfrm>
          <a:prstGeom prst="rect">
            <a:avLst/>
          </a:prstGeom>
          <a:solidFill>
            <a:srgbClr val="20B6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7A694CE6-DF55-55BC-A8EF-1D076C9574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60221" y="2831991"/>
            <a:ext cx="260395" cy="26039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73A3DF1-4A00-8FC5-6C07-55C2833F3FE7}"/>
              </a:ext>
            </a:extLst>
          </p:cNvPr>
          <p:cNvSpPr txBox="1"/>
          <p:nvPr/>
        </p:nvSpPr>
        <p:spPr>
          <a:xfrm>
            <a:off x="153986" y="4961294"/>
            <a:ext cx="85899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Classic Hits listeners are planning to spend on a variety of items in the next 12 months.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B085EA6-5DDD-273B-652F-5CA5976ED9C7}"/>
              </a:ext>
            </a:extLst>
          </p:cNvPr>
          <p:cNvCxnSpPr>
            <a:cxnSpLocks/>
          </p:cNvCxnSpPr>
          <p:nvPr/>
        </p:nvCxnSpPr>
        <p:spPr>
          <a:xfrm>
            <a:off x="2838450" y="3672665"/>
            <a:ext cx="38178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C45504B-0154-D500-5FE9-230B42A83A20}"/>
              </a:ext>
            </a:extLst>
          </p:cNvPr>
          <p:cNvSpPr txBox="1"/>
          <p:nvPr/>
        </p:nvSpPr>
        <p:spPr>
          <a:xfrm>
            <a:off x="250002" y="3517769"/>
            <a:ext cx="2416998" cy="309792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2700">
            <a:solidFill>
              <a:srgbClr val="EE479B"/>
            </a:solidFill>
          </a:ln>
        </p:spPr>
        <p:txBody>
          <a:bodyPr wrap="none" tIns="0" bIns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AGE COMPOSITION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E5657C5-B697-DE2B-7353-0B51B1801E72}"/>
              </a:ext>
            </a:extLst>
          </p:cNvPr>
          <p:cNvSpPr txBox="1"/>
          <p:nvPr/>
        </p:nvSpPr>
        <p:spPr>
          <a:xfrm>
            <a:off x="201611" y="5312158"/>
            <a:ext cx="1126206" cy="830997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32%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plan to travel abroad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42CA87C-74D0-457D-AB00-3C00BAC2EF29}"/>
              </a:ext>
            </a:extLst>
          </p:cNvPr>
          <p:cNvGrpSpPr/>
          <p:nvPr/>
        </p:nvGrpSpPr>
        <p:grpSpPr>
          <a:xfrm>
            <a:off x="2039792" y="5312158"/>
            <a:ext cx="2128119" cy="830997"/>
            <a:chOff x="1749442" y="5336222"/>
            <a:chExt cx="2128119" cy="83099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F5CDCE9-CD2B-CB8B-6B3F-BA28FE4F18F1}"/>
                </a:ext>
              </a:extLst>
            </p:cNvPr>
            <p:cNvSpPr txBox="1"/>
            <p:nvPr/>
          </p:nvSpPr>
          <p:spPr>
            <a:xfrm>
              <a:off x="1898251" y="5336222"/>
              <a:ext cx="1979310" cy="830997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33%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plan to purchase or lease a vehicle in the next year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BBDE65B-A54D-0779-D74C-D9C6E42DBCEC}"/>
                </a:ext>
              </a:extLst>
            </p:cNvPr>
            <p:cNvCxnSpPr>
              <a:cxnSpLocks/>
            </p:cNvCxnSpPr>
            <p:nvPr/>
          </p:nvCxnSpPr>
          <p:spPr>
            <a:xfrm>
              <a:off x="1749442" y="5397777"/>
              <a:ext cx="0" cy="7078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272302A-A9D7-E35C-EDF2-20933E8F3E22}"/>
              </a:ext>
            </a:extLst>
          </p:cNvPr>
          <p:cNvGrpSpPr/>
          <p:nvPr/>
        </p:nvGrpSpPr>
        <p:grpSpPr>
          <a:xfrm>
            <a:off x="4879886" y="5312158"/>
            <a:ext cx="1364045" cy="830997"/>
            <a:chOff x="4572002" y="5336222"/>
            <a:chExt cx="1364045" cy="83099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0E8D4E9-B584-A81A-7BB0-3054BD5DDF98}"/>
                </a:ext>
              </a:extLst>
            </p:cNvPr>
            <p:cNvSpPr txBox="1"/>
            <p:nvPr/>
          </p:nvSpPr>
          <p:spPr>
            <a:xfrm>
              <a:off x="4720811" y="5336222"/>
              <a:ext cx="1215236" cy="830997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67%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plan to travel in the U.S.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2F68A02-29C2-F0FB-CEFB-D93E0EEF9C28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2" y="5397777"/>
              <a:ext cx="0" cy="7078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8BB20AFC-8BB0-3800-C159-E278D42B6B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1099556"/>
              </p:ext>
            </p:extLst>
          </p:nvPr>
        </p:nvGraphicFramePr>
        <p:xfrm>
          <a:off x="241583" y="2613310"/>
          <a:ext cx="697671" cy="697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75" name="Group 74">
            <a:extLst>
              <a:ext uri="{FF2B5EF4-FFF2-40B4-BE49-F238E27FC236}">
                <a16:creationId xmlns:a16="http://schemas.microsoft.com/office/drawing/2014/main" id="{DDDBFED2-D800-8614-9A0F-DC7252FC9B36}"/>
              </a:ext>
            </a:extLst>
          </p:cNvPr>
          <p:cNvGrpSpPr/>
          <p:nvPr/>
        </p:nvGrpSpPr>
        <p:grpSpPr>
          <a:xfrm>
            <a:off x="245562" y="1558675"/>
            <a:ext cx="1700322" cy="697756"/>
            <a:chOff x="245562" y="1558675"/>
            <a:chExt cx="1700322" cy="697756"/>
          </a:xfrm>
        </p:grpSpPr>
        <p:graphicFrame>
          <p:nvGraphicFramePr>
            <p:cNvPr id="21" name="Chart 20">
              <a:extLst>
                <a:ext uri="{FF2B5EF4-FFF2-40B4-BE49-F238E27FC236}">
                  <a16:creationId xmlns:a16="http://schemas.microsoft.com/office/drawing/2014/main" id="{F93528B3-4A8B-407F-9361-20EDDE9EBEB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99548660"/>
                </p:ext>
              </p:extLst>
            </p:nvPr>
          </p:nvGraphicFramePr>
          <p:xfrm>
            <a:off x="245562" y="1558675"/>
            <a:ext cx="697671" cy="6977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D70C3981-CB0F-DC1D-A721-6F4EA1F14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435660" y="1747400"/>
              <a:ext cx="320306" cy="320306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3E1CE48-7FE7-6D81-E489-D841F99298EA}"/>
                </a:ext>
              </a:extLst>
            </p:cNvPr>
            <p:cNvSpPr txBox="1"/>
            <p:nvPr/>
          </p:nvSpPr>
          <p:spPr>
            <a:xfrm>
              <a:off x="910915" y="1584390"/>
              <a:ext cx="1034969" cy="646331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E479B"/>
                  </a:solidFill>
                  <a:effectLst/>
                  <a:uLnTx/>
                  <a:uFillTx/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48%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8495C"/>
                  </a:solidFill>
                  <a:effectLst/>
                  <a:uLnTx/>
                  <a:uFillTx/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male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9BD876C-35DE-83C1-9294-501A35E586D5}"/>
              </a:ext>
            </a:extLst>
          </p:cNvPr>
          <p:cNvGrpSpPr/>
          <p:nvPr/>
        </p:nvGrpSpPr>
        <p:grpSpPr>
          <a:xfrm>
            <a:off x="2267390" y="1558675"/>
            <a:ext cx="1702731" cy="697756"/>
            <a:chOff x="2153920" y="1558675"/>
            <a:chExt cx="1702731" cy="697756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868A1DC-3243-5BA5-25C8-ADFA7D5ED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2372558" y="1777356"/>
              <a:ext cx="260395" cy="260395"/>
            </a:xfrm>
            <a:prstGeom prst="rect">
              <a:avLst/>
            </a:prstGeom>
          </p:spPr>
        </p:pic>
        <p:graphicFrame>
          <p:nvGraphicFramePr>
            <p:cNvPr id="44" name="Chart 43">
              <a:extLst>
                <a:ext uri="{FF2B5EF4-FFF2-40B4-BE49-F238E27FC236}">
                  <a16:creationId xmlns:a16="http://schemas.microsoft.com/office/drawing/2014/main" id="{207EAEC7-CE6D-0113-1F7C-57BC7491A76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87783422"/>
                </p:ext>
              </p:extLst>
            </p:nvPr>
          </p:nvGraphicFramePr>
          <p:xfrm>
            <a:off x="2153920" y="1558675"/>
            <a:ext cx="697671" cy="6977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B52E725-EFAA-8C2B-1521-10AE985AB853}"/>
                </a:ext>
              </a:extLst>
            </p:cNvPr>
            <p:cNvSpPr txBox="1"/>
            <p:nvPr/>
          </p:nvSpPr>
          <p:spPr>
            <a:xfrm>
              <a:off x="2821682" y="1584390"/>
              <a:ext cx="1034969" cy="646331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E479B"/>
                  </a:solidFill>
                  <a:effectLst/>
                  <a:uLnTx/>
                  <a:uFillTx/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52%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female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B5C0EB7-6F9B-DEC9-847F-87E0AA1BC4CA}"/>
              </a:ext>
            </a:extLst>
          </p:cNvPr>
          <p:cNvGrpSpPr/>
          <p:nvPr/>
        </p:nvGrpSpPr>
        <p:grpSpPr>
          <a:xfrm>
            <a:off x="4291627" y="1558675"/>
            <a:ext cx="2034083" cy="697756"/>
            <a:chOff x="4048171" y="1558675"/>
            <a:chExt cx="2034083" cy="697756"/>
          </a:xfrm>
        </p:grpSpPr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992EBC21-ACD8-FEDE-EBBE-140FC0A30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266809" y="1777356"/>
              <a:ext cx="260395" cy="260395"/>
            </a:xfrm>
            <a:prstGeom prst="rect">
              <a:avLst/>
            </a:prstGeom>
          </p:spPr>
        </p:pic>
        <p:graphicFrame>
          <p:nvGraphicFramePr>
            <p:cNvPr id="45" name="Chart 44">
              <a:extLst>
                <a:ext uri="{FF2B5EF4-FFF2-40B4-BE49-F238E27FC236}">
                  <a16:creationId xmlns:a16="http://schemas.microsoft.com/office/drawing/2014/main" id="{8A0CD5CD-29DB-637F-846F-5ABC44D5C3E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35870306"/>
                </p:ext>
              </p:extLst>
            </p:nvPr>
          </p:nvGraphicFramePr>
          <p:xfrm>
            <a:off x="4048171" y="1558675"/>
            <a:ext cx="697671" cy="6977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4EDA8B7-6AE9-2F86-2BE0-754F15F012D2}"/>
                </a:ext>
              </a:extLst>
            </p:cNvPr>
            <p:cNvSpPr txBox="1"/>
            <p:nvPr/>
          </p:nvSpPr>
          <p:spPr>
            <a:xfrm>
              <a:off x="4720751" y="1584390"/>
              <a:ext cx="1361503" cy="646331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E479B"/>
                  </a:solidFill>
                  <a:effectLst/>
                  <a:uLnTx/>
                  <a:uFillTx/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75%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own their home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62D6E3C5-D01A-B4E7-8C77-B4B8D1DE2F11}"/>
              </a:ext>
            </a:extLst>
          </p:cNvPr>
          <p:cNvSpPr txBox="1"/>
          <p:nvPr/>
        </p:nvSpPr>
        <p:spPr>
          <a:xfrm>
            <a:off x="909345" y="2546691"/>
            <a:ext cx="2237281" cy="830997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E479B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54%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have an annual household income of $75,000+.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6A1B6A6-DADA-3AD4-83C8-47ACBD49B69A}"/>
              </a:ext>
            </a:extLst>
          </p:cNvPr>
          <p:cNvCxnSpPr>
            <a:cxnSpLocks/>
          </p:cNvCxnSpPr>
          <p:nvPr/>
        </p:nvCxnSpPr>
        <p:spPr>
          <a:xfrm>
            <a:off x="245562" y="2410853"/>
            <a:ext cx="86585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2E85FF33-CB00-A18B-C5D1-E507297D70EC}"/>
              </a:ext>
            </a:extLst>
          </p:cNvPr>
          <p:cNvSpPr txBox="1"/>
          <p:nvPr/>
        </p:nvSpPr>
        <p:spPr>
          <a:xfrm>
            <a:off x="3238063" y="2546427"/>
            <a:ext cx="818720" cy="46166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E479B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51%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FC851B2-92D4-B9E7-70A1-5620C5C60FA4}"/>
              </a:ext>
            </a:extLst>
          </p:cNvPr>
          <p:cNvSpPr txBox="1"/>
          <p:nvPr/>
        </p:nvSpPr>
        <p:spPr>
          <a:xfrm>
            <a:off x="3258466" y="2934145"/>
            <a:ext cx="17338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say that listening 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the radio is relaxing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1F79438-78B5-21FB-9CB6-78C4666828FD}"/>
              </a:ext>
            </a:extLst>
          </p:cNvPr>
          <p:cNvGrpSpPr/>
          <p:nvPr/>
        </p:nvGrpSpPr>
        <p:grpSpPr>
          <a:xfrm>
            <a:off x="6647216" y="1575126"/>
            <a:ext cx="1783116" cy="697756"/>
            <a:chOff x="6647216" y="1575126"/>
            <a:chExt cx="1783116" cy="697756"/>
          </a:xfrm>
        </p:grpSpPr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AD53CC19-B6A3-4409-1122-D8650034B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p:blipFill>
          <p:spPr>
            <a:xfrm>
              <a:off x="6865854" y="1793807"/>
              <a:ext cx="260395" cy="260395"/>
            </a:xfrm>
            <a:prstGeom prst="rect">
              <a:avLst/>
            </a:prstGeom>
          </p:spPr>
        </p:pic>
        <p:graphicFrame>
          <p:nvGraphicFramePr>
            <p:cNvPr id="70" name="Chart 69">
              <a:extLst>
                <a:ext uri="{FF2B5EF4-FFF2-40B4-BE49-F238E27FC236}">
                  <a16:creationId xmlns:a16="http://schemas.microsoft.com/office/drawing/2014/main" id="{E99DCCD2-393F-01BB-702F-7B588F417BC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71659636"/>
                </p:ext>
              </p:extLst>
            </p:nvPr>
          </p:nvGraphicFramePr>
          <p:xfrm>
            <a:off x="6647216" y="1575126"/>
            <a:ext cx="697671" cy="6977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9"/>
            </a:graphicData>
          </a:graphic>
        </p:graphicFrame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170E8E8-7761-9DFD-2C43-6ECC21E2809C}"/>
                </a:ext>
              </a:extLst>
            </p:cNvPr>
            <p:cNvSpPr txBox="1"/>
            <p:nvPr/>
          </p:nvSpPr>
          <p:spPr>
            <a:xfrm>
              <a:off x="7314979" y="1600840"/>
              <a:ext cx="1115353" cy="646331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E479B"/>
                  </a:solidFill>
                  <a:effectLst/>
                  <a:uLnTx/>
                  <a:uFillTx/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60%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are employed</a:t>
              </a: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5EC170A1-A856-1091-6DDE-B1C43DCB6976}"/>
              </a:ext>
            </a:extLst>
          </p:cNvPr>
          <p:cNvSpPr txBox="1"/>
          <p:nvPr/>
        </p:nvSpPr>
        <p:spPr>
          <a:xfrm>
            <a:off x="5020558" y="2547128"/>
            <a:ext cx="818720" cy="46166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E479B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53%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1A703C2-FBF5-D152-150A-757EAF47DBEF}"/>
              </a:ext>
            </a:extLst>
          </p:cNvPr>
          <p:cNvSpPr txBox="1"/>
          <p:nvPr/>
        </p:nvSpPr>
        <p:spPr>
          <a:xfrm>
            <a:off x="5040960" y="2934846"/>
            <a:ext cx="21387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of them affirm that the radio puts them in a good mood.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F6E5AD6-D536-C113-54A2-39F2CF52D8B8}"/>
              </a:ext>
            </a:extLst>
          </p:cNvPr>
          <p:cNvCxnSpPr/>
          <p:nvPr/>
        </p:nvCxnSpPr>
        <p:spPr>
          <a:xfrm>
            <a:off x="3061976" y="2654148"/>
            <a:ext cx="0" cy="707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FF05DC8-81C3-7340-E8BE-933D3A51384D}"/>
              </a:ext>
            </a:extLst>
          </p:cNvPr>
          <p:cNvCxnSpPr/>
          <p:nvPr/>
        </p:nvCxnSpPr>
        <p:spPr>
          <a:xfrm>
            <a:off x="4895137" y="2654147"/>
            <a:ext cx="0" cy="707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0441E0C-B84E-BE9B-83E3-9A3DF6050A3E}"/>
              </a:ext>
            </a:extLst>
          </p:cNvPr>
          <p:cNvGrpSpPr/>
          <p:nvPr/>
        </p:nvGrpSpPr>
        <p:grpSpPr>
          <a:xfrm>
            <a:off x="6955906" y="5312158"/>
            <a:ext cx="2000783" cy="830997"/>
            <a:chOff x="6630488" y="5336222"/>
            <a:chExt cx="2000783" cy="830997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2DBB6D1-3270-D837-89FA-1095F109C7FA}"/>
                </a:ext>
              </a:extLst>
            </p:cNvPr>
            <p:cNvSpPr txBox="1"/>
            <p:nvPr/>
          </p:nvSpPr>
          <p:spPr>
            <a:xfrm>
              <a:off x="6779295" y="5336222"/>
              <a:ext cx="1851976" cy="830997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12%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plan to change their job in the next 12 months </a:t>
              </a: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D023F1-126F-85CC-B019-4E47A6263109}"/>
                </a:ext>
              </a:extLst>
            </p:cNvPr>
            <p:cNvCxnSpPr>
              <a:cxnSpLocks/>
            </p:cNvCxnSpPr>
            <p:nvPr/>
          </p:nvCxnSpPr>
          <p:spPr>
            <a:xfrm>
              <a:off x="6630488" y="5397777"/>
              <a:ext cx="0" cy="7078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7" name="Chart 86">
            <a:extLst>
              <a:ext uri="{FF2B5EF4-FFF2-40B4-BE49-F238E27FC236}">
                <a16:creationId xmlns:a16="http://schemas.microsoft.com/office/drawing/2014/main" id="{12672F87-8503-AC06-876E-4D1B2CA69F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3701652"/>
              </p:ext>
            </p:extLst>
          </p:nvPr>
        </p:nvGraphicFramePr>
        <p:xfrm>
          <a:off x="250002" y="3881366"/>
          <a:ext cx="6207948" cy="947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</p:spTree>
    <p:extLst>
      <p:ext uri="{BB962C8B-B14F-4D97-AF65-F5344CB8AC3E}">
        <p14:creationId xmlns:p14="http://schemas.microsoft.com/office/powerpoint/2010/main" val="980729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54650-CD90-167E-8DDA-A5D0D7BA1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2EC4A8C8-0730-F926-ED08-687A74E111ED}"/>
              </a:ext>
            </a:extLst>
          </p:cNvPr>
          <p:cNvSpPr txBox="1"/>
          <p:nvPr/>
        </p:nvSpPr>
        <p:spPr>
          <a:xfrm>
            <a:off x="0" y="476672"/>
            <a:ext cx="9144000" cy="400110"/>
          </a:xfrm>
          <a:prstGeom prst="rect">
            <a:avLst/>
          </a:prstGeom>
          <a:solidFill>
            <a:srgbClr val="20B6D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Why Byrne Digital?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C3CCCDD-2839-6C08-A2AD-CF1E1906A485}"/>
              </a:ext>
            </a:extLst>
          </p:cNvPr>
          <p:cNvSpPr/>
          <p:nvPr/>
        </p:nvSpPr>
        <p:spPr>
          <a:xfrm>
            <a:off x="0" y="6607728"/>
            <a:ext cx="9144000" cy="250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DA0B89-C579-B7A6-5E52-F719729628C6}"/>
              </a:ext>
            </a:extLst>
          </p:cNvPr>
          <p:cNvSpPr/>
          <p:nvPr/>
        </p:nvSpPr>
        <p:spPr>
          <a:xfrm>
            <a:off x="3765561" y="1370223"/>
            <a:ext cx="5378439" cy="1103636"/>
          </a:xfrm>
          <a:prstGeom prst="rect">
            <a:avLst/>
          </a:prstGeom>
          <a:solidFill>
            <a:sysClr val="window" lastClr="FFFFFF">
              <a:alpha val="88000"/>
            </a:sysClr>
          </a:solidFill>
          <a:ln w="9525" cap="flat">
            <a:solidFill>
              <a:sysClr val="window" lastClr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900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Calibri"/>
              <a:ea typeface="+mn-ea"/>
              <a:cs typeface="Poppins" panose="000005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DC249E-03E7-CEB3-C6B4-6D7FFE08985D}"/>
              </a:ext>
            </a:extLst>
          </p:cNvPr>
          <p:cNvSpPr/>
          <p:nvPr/>
        </p:nvSpPr>
        <p:spPr>
          <a:xfrm>
            <a:off x="9086343" y="1370223"/>
            <a:ext cx="57657" cy="1103636"/>
          </a:xfrm>
          <a:prstGeom prst="rect">
            <a:avLst/>
          </a:prstGeom>
          <a:solidFill>
            <a:srgbClr val="34B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3F37CD-B0D0-6164-5B9E-2BE4A716ACAD}"/>
              </a:ext>
            </a:extLst>
          </p:cNvPr>
          <p:cNvSpPr txBox="1"/>
          <p:nvPr/>
        </p:nvSpPr>
        <p:spPr>
          <a:xfrm>
            <a:off x="5684472" y="1479160"/>
            <a:ext cx="1008910" cy="773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4BAD4">
                    <a:alpha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  <a:endParaRPr kumimoji="0" lang="en-ID" sz="5400" b="1" i="0" u="none" strike="noStrike" kern="1200" cap="none" spc="0" normalizeH="0" baseline="0" noProof="0" dirty="0">
              <a:ln>
                <a:noFill/>
              </a:ln>
              <a:solidFill>
                <a:srgbClr val="34BAD4">
                  <a:alpha val="1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00B33-CEB0-A6F1-0109-C4A77E63C0BF}"/>
              </a:ext>
            </a:extLst>
          </p:cNvPr>
          <p:cNvSpPr txBox="1"/>
          <p:nvPr/>
        </p:nvSpPr>
        <p:spPr>
          <a:xfrm>
            <a:off x="5930103" y="1627730"/>
            <a:ext cx="2255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 First Targeting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4A5553-3F0B-1693-E038-18225BF43068}"/>
              </a:ext>
            </a:extLst>
          </p:cNvPr>
          <p:cNvSpPr/>
          <p:nvPr/>
        </p:nvSpPr>
        <p:spPr>
          <a:xfrm>
            <a:off x="3765561" y="2604757"/>
            <a:ext cx="5378439" cy="1103636"/>
          </a:xfrm>
          <a:prstGeom prst="rect">
            <a:avLst/>
          </a:prstGeom>
          <a:solidFill>
            <a:sysClr val="window" lastClr="FFFFFF">
              <a:alpha val="88000"/>
            </a:sysClr>
          </a:solidFill>
          <a:ln w="9525" cap="flat">
            <a:solidFill>
              <a:sysClr val="window" lastClr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900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Calibri"/>
              <a:ea typeface="+mn-ea"/>
              <a:cs typeface="Poppins" panose="000005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8D6B3D-1ACE-4FF8-A3AB-04E3F66B2B28}"/>
              </a:ext>
            </a:extLst>
          </p:cNvPr>
          <p:cNvSpPr/>
          <p:nvPr/>
        </p:nvSpPr>
        <p:spPr>
          <a:xfrm>
            <a:off x="9086343" y="2604757"/>
            <a:ext cx="57657" cy="1103636"/>
          </a:xfrm>
          <a:prstGeom prst="rect">
            <a:avLst/>
          </a:prstGeom>
          <a:solidFill>
            <a:srgbClr val="34B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8563B0-8618-3770-C7F8-C8284CC5EC00}"/>
              </a:ext>
            </a:extLst>
          </p:cNvPr>
          <p:cNvSpPr txBox="1"/>
          <p:nvPr/>
        </p:nvSpPr>
        <p:spPr>
          <a:xfrm>
            <a:off x="5684472" y="2713694"/>
            <a:ext cx="1008910" cy="773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4BAD4">
                    <a:alpha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</a:t>
            </a:r>
            <a:endParaRPr kumimoji="0" lang="en-ID" sz="5400" b="1" i="0" u="none" strike="noStrike" kern="1200" cap="none" spc="0" normalizeH="0" baseline="0" noProof="0" dirty="0">
              <a:ln>
                <a:noFill/>
              </a:ln>
              <a:solidFill>
                <a:srgbClr val="34BAD4">
                  <a:alpha val="1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6EC251-9026-1F30-D39B-ABEDF14DAFFE}"/>
              </a:ext>
            </a:extLst>
          </p:cNvPr>
          <p:cNvSpPr txBox="1"/>
          <p:nvPr/>
        </p:nvSpPr>
        <p:spPr>
          <a:xfrm>
            <a:off x="5930103" y="2862264"/>
            <a:ext cx="2111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Premium Inventory Placement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053BB1-BAE1-C62A-9EB6-6766955354CA}"/>
              </a:ext>
            </a:extLst>
          </p:cNvPr>
          <p:cNvSpPr/>
          <p:nvPr/>
        </p:nvSpPr>
        <p:spPr>
          <a:xfrm>
            <a:off x="3765561" y="3839291"/>
            <a:ext cx="5378439" cy="1103636"/>
          </a:xfrm>
          <a:prstGeom prst="rect">
            <a:avLst/>
          </a:prstGeom>
          <a:solidFill>
            <a:sysClr val="window" lastClr="FFFFFF">
              <a:alpha val="88000"/>
            </a:sysClr>
          </a:solidFill>
          <a:ln w="9525" cap="flat">
            <a:solidFill>
              <a:sysClr val="window" lastClr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900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Calibri"/>
              <a:ea typeface="+mn-ea"/>
              <a:cs typeface="Poppins" panose="000005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EBC0D6-2452-FDBD-A098-17914F21A7B3}"/>
              </a:ext>
            </a:extLst>
          </p:cNvPr>
          <p:cNvSpPr/>
          <p:nvPr/>
        </p:nvSpPr>
        <p:spPr>
          <a:xfrm>
            <a:off x="9086343" y="3839291"/>
            <a:ext cx="57657" cy="1103636"/>
          </a:xfrm>
          <a:prstGeom prst="rect">
            <a:avLst/>
          </a:prstGeom>
          <a:solidFill>
            <a:srgbClr val="34B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31E7B9-D548-B9C5-9E24-1B433A631B88}"/>
              </a:ext>
            </a:extLst>
          </p:cNvPr>
          <p:cNvSpPr txBox="1"/>
          <p:nvPr/>
        </p:nvSpPr>
        <p:spPr>
          <a:xfrm>
            <a:off x="5684472" y="3948228"/>
            <a:ext cx="1008910" cy="773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4BAD4">
                    <a:alpha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</a:t>
            </a:r>
            <a:endParaRPr kumimoji="0" lang="en-ID" sz="5400" b="1" i="0" u="none" strike="noStrike" kern="1200" cap="none" spc="0" normalizeH="0" baseline="0" noProof="0" dirty="0">
              <a:ln>
                <a:noFill/>
              </a:ln>
              <a:solidFill>
                <a:srgbClr val="34BAD4">
                  <a:alpha val="1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312000-990E-8C84-1E8E-7CCCBC24BB11}"/>
              </a:ext>
            </a:extLst>
          </p:cNvPr>
          <p:cNvSpPr txBox="1"/>
          <p:nvPr/>
        </p:nvSpPr>
        <p:spPr>
          <a:xfrm>
            <a:off x="5930104" y="4096798"/>
            <a:ext cx="2111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Experienced Hands-On Partner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2664B8-ABA2-56F7-0FA8-56514409ADB7}"/>
              </a:ext>
            </a:extLst>
          </p:cNvPr>
          <p:cNvSpPr/>
          <p:nvPr/>
        </p:nvSpPr>
        <p:spPr>
          <a:xfrm>
            <a:off x="3765561" y="5073826"/>
            <a:ext cx="5378439" cy="1103636"/>
          </a:xfrm>
          <a:prstGeom prst="rect">
            <a:avLst/>
          </a:prstGeom>
          <a:solidFill>
            <a:sysClr val="window" lastClr="FFFFFF">
              <a:alpha val="88000"/>
            </a:sysClr>
          </a:solidFill>
          <a:ln w="9525" cap="flat">
            <a:solidFill>
              <a:sysClr val="window" lastClr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900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Calibri"/>
              <a:ea typeface="+mn-ea"/>
              <a:cs typeface="Poppins" panose="000005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55CD79-2CA0-45D5-6194-F478842FD6AD}"/>
              </a:ext>
            </a:extLst>
          </p:cNvPr>
          <p:cNvSpPr/>
          <p:nvPr/>
        </p:nvSpPr>
        <p:spPr>
          <a:xfrm>
            <a:off x="9086343" y="5073826"/>
            <a:ext cx="57657" cy="1103636"/>
          </a:xfrm>
          <a:prstGeom prst="rect">
            <a:avLst/>
          </a:prstGeom>
          <a:solidFill>
            <a:srgbClr val="34B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9CE815-B23C-AEE9-0889-FD46E71C2B10}"/>
              </a:ext>
            </a:extLst>
          </p:cNvPr>
          <p:cNvSpPr txBox="1"/>
          <p:nvPr/>
        </p:nvSpPr>
        <p:spPr>
          <a:xfrm>
            <a:off x="5684472" y="5182763"/>
            <a:ext cx="1008910" cy="773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4BAD4">
                    <a:alpha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</a:t>
            </a:r>
            <a:endParaRPr kumimoji="0" lang="en-ID" sz="5400" b="1" i="0" u="none" strike="noStrike" kern="1200" cap="none" spc="0" normalizeH="0" baseline="0" noProof="0" dirty="0">
              <a:ln>
                <a:noFill/>
              </a:ln>
              <a:solidFill>
                <a:srgbClr val="34BAD4">
                  <a:alpha val="1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3D8F9A-6431-940A-D7A7-1A9FCBBFC293}"/>
              </a:ext>
            </a:extLst>
          </p:cNvPr>
          <p:cNvSpPr txBox="1"/>
          <p:nvPr/>
        </p:nvSpPr>
        <p:spPr>
          <a:xfrm>
            <a:off x="5930104" y="5331333"/>
            <a:ext cx="2312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Performance-Driven Measurable Results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595AABC-EA58-0519-4B6B-29715A8FCB0E}"/>
              </a:ext>
            </a:extLst>
          </p:cNvPr>
          <p:cNvSpPr/>
          <p:nvPr/>
        </p:nvSpPr>
        <p:spPr>
          <a:xfrm>
            <a:off x="334780" y="1033801"/>
            <a:ext cx="5418036" cy="5418034"/>
          </a:xfrm>
          <a:prstGeom prst="ellipse">
            <a:avLst/>
          </a:prstGeom>
          <a:solidFill>
            <a:sysClr val="window" lastClr="FFFFFF">
              <a:alpha val="88000"/>
            </a:sysClr>
          </a:solidFill>
          <a:ln w="9525" cap="flat">
            <a:noFill/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Calibri"/>
              <a:ea typeface="+mn-ea"/>
              <a:cs typeface="Poppins" panose="00000500000000000000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4C7EE6F-2139-DED1-CCB3-815407385655}"/>
              </a:ext>
            </a:extLst>
          </p:cNvPr>
          <p:cNvSpPr/>
          <p:nvPr/>
        </p:nvSpPr>
        <p:spPr>
          <a:xfrm>
            <a:off x="1462478" y="2159829"/>
            <a:ext cx="3162638" cy="3162636"/>
          </a:xfrm>
          <a:prstGeom prst="ellipse">
            <a:avLst/>
          </a:prstGeom>
          <a:gradFill>
            <a:gsLst>
              <a:gs pos="33000">
                <a:srgbClr val="20B6DB"/>
              </a:gs>
              <a:gs pos="100000">
                <a:srgbClr val="C4E9FB"/>
              </a:gs>
            </a:gsLst>
            <a:lin ang="18900000" scaled="1"/>
          </a:gradFill>
          <a:ln w="9525" cap="flat">
            <a:noFill/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Calibri"/>
              <a:ea typeface="+mn-ea"/>
              <a:cs typeface="Poppins" panose="00000500000000000000" pitchFamily="2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14E9C54-65AD-8DB1-810F-4316422E059C}"/>
              </a:ext>
            </a:extLst>
          </p:cNvPr>
          <p:cNvSpPr/>
          <p:nvPr/>
        </p:nvSpPr>
        <p:spPr>
          <a:xfrm>
            <a:off x="2322033" y="3018962"/>
            <a:ext cx="1443528" cy="1443524"/>
          </a:xfrm>
          <a:prstGeom prst="ellipse">
            <a:avLst/>
          </a:prstGeom>
          <a:solidFill>
            <a:srgbClr val="34BAD4">
              <a:alpha val="91295"/>
            </a:srgbClr>
          </a:solidFill>
          <a:ln w="9525" cap="flat">
            <a:noFill/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Calibri"/>
              <a:ea typeface="+mn-ea"/>
              <a:cs typeface="Poppins" panose="00000500000000000000" pitchFamily="2" charset="0"/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676008D9-EC71-A9E8-4DBC-4E5BDA737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3420" y="1621292"/>
            <a:ext cx="584758" cy="584758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429222AF-635B-37F3-BA9B-7799C891C3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73420" y="2824338"/>
            <a:ext cx="584758" cy="584758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B5F62F44-EB4A-24D6-7870-DEDC3DA9B7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73420" y="4124502"/>
            <a:ext cx="584758" cy="584758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51B78768-2EC5-AC5A-3E4D-BA20D6C49A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73420" y="5331341"/>
            <a:ext cx="584758" cy="58475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47A36E5-0DC2-7E81-AAB2-630BDF03A442}"/>
              </a:ext>
            </a:extLst>
          </p:cNvPr>
          <p:cNvSpPr txBox="1"/>
          <p:nvPr/>
        </p:nvSpPr>
        <p:spPr>
          <a:xfrm>
            <a:off x="335216" y="1233544"/>
            <a:ext cx="5418036" cy="541803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DRIVEN SOLUTIONS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B3E37DC-46CA-3CCA-A902-584F1A986263}"/>
              </a:ext>
            </a:extLst>
          </p:cNvPr>
          <p:cNvSpPr txBox="1"/>
          <p:nvPr/>
        </p:nvSpPr>
        <p:spPr>
          <a:xfrm>
            <a:off x="1666853" y="2346578"/>
            <a:ext cx="2769720" cy="2809458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PROGRAMMATIC PLATFORM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0E70783-EA1E-4ACA-4350-E4E262745C6A}"/>
              </a:ext>
            </a:extLst>
          </p:cNvPr>
          <p:cNvSpPr txBox="1"/>
          <p:nvPr/>
        </p:nvSpPr>
        <p:spPr>
          <a:xfrm>
            <a:off x="2475635" y="3160804"/>
            <a:ext cx="1137196" cy="1145264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UNSTRUCTURED, ELEMENTAL DATA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AE0320-C9B0-98D2-8495-7D866BD277A1}"/>
              </a:ext>
            </a:extLst>
          </p:cNvPr>
          <p:cNvSpPr/>
          <p:nvPr/>
        </p:nvSpPr>
        <p:spPr>
          <a:xfrm>
            <a:off x="2594202" y="1815174"/>
            <a:ext cx="86400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820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Website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820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Retargeting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9C44EEB-0960-9574-A3A4-8748BC8B4310}"/>
              </a:ext>
            </a:extLst>
          </p:cNvPr>
          <p:cNvSpPr/>
          <p:nvPr/>
        </p:nvSpPr>
        <p:spPr>
          <a:xfrm>
            <a:off x="3602424" y="1976094"/>
            <a:ext cx="86400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820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Category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820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Contextual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0E994D4-7AC3-F15A-1E8C-803260A1C40A}"/>
              </a:ext>
            </a:extLst>
          </p:cNvPr>
          <p:cNvSpPr/>
          <p:nvPr/>
        </p:nvSpPr>
        <p:spPr>
          <a:xfrm>
            <a:off x="4272462" y="2459981"/>
            <a:ext cx="86400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820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Keyword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820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Contextual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33D8724-72FF-130D-974D-6B4430B45299}"/>
              </a:ext>
            </a:extLst>
          </p:cNvPr>
          <p:cNvSpPr/>
          <p:nvPr/>
        </p:nvSpPr>
        <p:spPr>
          <a:xfrm>
            <a:off x="4783430" y="3169231"/>
            <a:ext cx="86400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820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Behavioral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820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Targeting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B07335F-2447-2D29-0DE0-9B8CDE6296F6}"/>
              </a:ext>
            </a:extLst>
          </p:cNvPr>
          <p:cNvSpPr/>
          <p:nvPr/>
        </p:nvSpPr>
        <p:spPr>
          <a:xfrm>
            <a:off x="4796024" y="3925291"/>
            <a:ext cx="864000" cy="194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820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64A4D96-01E8-82C3-15C5-3C3A0CA88222}"/>
              </a:ext>
            </a:extLst>
          </p:cNvPr>
          <p:cNvSpPr/>
          <p:nvPr/>
        </p:nvSpPr>
        <p:spPr>
          <a:xfrm>
            <a:off x="4719518" y="4593959"/>
            <a:ext cx="864000" cy="194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820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Waze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AB045D8-BC7D-A149-9F86-8F2867EFC638}"/>
              </a:ext>
            </a:extLst>
          </p:cNvPr>
          <p:cNvSpPr/>
          <p:nvPr/>
        </p:nvSpPr>
        <p:spPr>
          <a:xfrm>
            <a:off x="4322282" y="5192203"/>
            <a:ext cx="86400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820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Look-a-like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820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Targeting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A59F5C6-3228-ECEA-FBEB-E0BB579BA16F}"/>
              </a:ext>
            </a:extLst>
          </p:cNvPr>
          <p:cNvSpPr/>
          <p:nvPr/>
        </p:nvSpPr>
        <p:spPr>
          <a:xfrm>
            <a:off x="3726278" y="5669128"/>
            <a:ext cx="86400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820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CRM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820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Targeting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22CA96-7F48-F2DA-06CD-53FDC59494E0}"/>
              </a:ext>
            </a:extLst>
          </p:cNvPr>
          <p:cNvSpPr/>
          <p:nvPr/>
        </p:nvSpPr>
        <p:spPr>
          <a:xfrm>
            <a:off x="3075675" y="6107135"/>
            <a:ext cx="864000" cy="194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820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SEM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2DD2D9-22D0-4B2E-CD1D-0A3181A61ADA}"/>
              </a:ext>
            </a:extLst>
          </p:cNvPr>
          <p:cNvSpPr/>
          <p:nvPr/>
        </p:nvSpPr>
        <p:spPr>
          <a:xfrm>
            <a:off x="2259719" y="6126145"/>
            <a:ext cx="864000" cy="194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820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SEO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72DECE9-25F9-2AE7-589C-7E5B1B3AA772}"/>
              </a:ext>
            </a:extLst>
          </p:cNvPr>
          <p:cNvSpPr/>
          <p:nvPr/>
        </p:nvSpPr>
        <p:spPr>
          <a:xfrm>
            <a:off x="653646" y="4562298"/>
            <a:ext cx="86400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820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Native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820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Programmatic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3240F21-459E-1C08-6460-4CABF4DCCC6E}"/>
              </a:ext>
            </a:extLst>
          </p:cNvPr>
          <p:cNvSpPr/>
          <p:nvPr/>
        </p:nvSpPr>
        <p:spPr>
          <a:xfrm>
            <a:off x="1613828" y="5793353"/>
            <a:ext cx="864000" cy="194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820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OTT/CTV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C638B59-8FA7-7DD4-2FB5-848C7F4ABA91}"/>
              </a:ext>
            </a:extLst>
          </p:cNvPr>
          <p:cNvSpPr/>
          <p:nvPr/>
        </p:nvSpPr>
        <p:spPr>
          <a:xfrm>
            <a:off x="803966" y="5238533"/>
            <a:ext cx="1239217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820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Keyword Search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820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Retargeting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7351F27-3574-3B1E-3FDE-D7982084C5F7}"/>
              </a:ext>
            </a:extLst>
          </p:cNvPr>
          <p:cNvSpPr/>
          <p:nvPr/>
        </p:nvSpPr>
        <p:spPr>
          <a:xfrm>
            <a:off x="380079" y="3729429"/>
            <a:ext cx="86400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820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Event Targeting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47B2FA8-A491-F295-2168-09A11582C780}"/>
              </a:ext>
            </a:extLst>
          </p:cNvPr>
          <p:cNvSpPr/>
          <p:nvPr/>
        </p:nvSpPr>
        <p:spPr>
          <a:xfrm>
            <a:off x="541381" y="3140898"/>
            <a:ext cx="864000" cy="194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820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Geo-Fencing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49A1F85-E92E-A372-5959-46C5AC07776F}"/>
              </a:ext>
            </a:extLst>
          </p:cNvPr>
          <p:cNvSpPr/>
          <p:nvPr/>
        </p:nvSpPr>
        <p:spPr>
          <a:xfrm>
            <a:off x="941835" y="2467350"/>
            <a:ext cx="86400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820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Addressable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820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Geo-Fencing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4347AB8-1F8A-563F-E436-BFB6D56E85BE}"/>
              </a:ext>
            </a:extLst>
          </p:cNvPr>
          <p:cNvSpPr/>
          <p:nvPr/>
        </p:nvSpPr>
        <p:spPr>
          <a:xfrm>
            <a:off x="2043183" y="2811069"/>
            <a:ext cx="2024209" cy="194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Campaign Management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7300E00-59DF-B857-8CCB-5FFED223948D}"/>
              </a:ext>
            </a:extLst>
          </p:cNvPr>
          <p:cNvSpPr/>
          <p:nvPr/>
        </p:nvSpPr>
        <p:spPr>
          <a:xfrm>
            <a:off x="3521067" y="3886556"/>
            <a:ext cx="12475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Reporting &amp;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Analytics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4A4BA76-DE59-D55E-F2DD-32095E755FF5}"/>
              </a:ext>
            </a:extLst>
          </p:cNvPr>
          <p:cNvSpPr/>
          <p:nvPr/>
        </p:nvSpPr>
        <p:spPr>
          <a:xfrm>
            <a:off x="2036391" y="4983791"/>
            <a:ext cx="2024209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Call Rail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36B514D-5AFB-8092-3CCD-81BB2DEB6138}"/>
              </a:ext>
            </a:extLst>
          </p:cNvPr>
          <p:cNvSpPr/>
          <p:nvPr/>
        </p:nvSpPr>
        <p:spPr>
          <a:xfrm>
            <a:off x="951333" y="3836008"/>
            <a:ext cx="202420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 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Expansion,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Optimization &amp;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Understanding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id="{584612CE-F10E-EDAB-92D2-5629593414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03036" y="2093146"/>
            <a:ext cx="341599" cy="341599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A5BB5686-F19A-9B10-AC33-B0A20420D0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53871" y="1607290"/>
            <a:ext cx="341599" cy="341599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01E1A45C-DDA1-53D1-E7CD-8F3AF74553E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93960" y="4181183"/>
            <a:ext cx="341599" cy="341599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A4B61434-C80B-F0CE-0AEC-5F0C8F224B4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1280" y="3413969"/>
            <a:ext cx="341599" cy="341599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67462CD7-AAAA-C801-4EC3-78F78E48DC7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57224" y="3560120"/>
            <a:ext cx="341599" cy="341599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01E921A4-8CD8-3CB6-B827-1883F495016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15800" y="2804726"/>
            <a:ext cx="341599" cy="341599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31295CE3-BBA6-380A-8861-6A432E2C22A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994110" y="5322172"/>
            <a:ext cx="341599" cy="341599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167780CD-70AA-316B-4E5A-D0F5929AF90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533663" y="2082574"/>
            <a:ext cx="341599" cy="341599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069233DA-71E6-4741-902D-08ECA84CA99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345259" y="5693227"/>
            <a:ext cx="341599" cy="341599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E208B265-42B1-9E08-BE08-2DCE4E22537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857493" y="1455035"/>
            <a:ext cx="341599" cy="34159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2666E9D-C797-A6C7-EE77-9C3E4827FC22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076101" y="2818069"/>
            <a:ext cx="341599" cy="341599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373AD30D-DB2C-8646-E94F-F1538D7DAA6D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191365" y="4892407"/>
            <a:ext cx="341599" cy="341599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AFDB8548-DB9C-87D4-FC0D-7AD64C5B5131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856017" y="5427295"/>
            <a:ext cx="341599" cy="341599"/>
          </a:xfrm>
          <a:prstGeom prst="rect">
            <a:avLst/>
          </a:prstGeom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88567F6F-D6B6-4DD6-C2DD-11C257F98555}"/>
              </a:ext>
            </a:extLst>
          </p:cNvPr>
          <p:cNvGrpSpPr/>
          <p:nvPr/>
        </p:nvGrpSpPr>
        <p:grpSpPr>
          <a:xfrm>
            <a:off x="1568032" y="1610298"/>
            <a:ext cx="1026170" cy="606836"/>
            <a:chOff x="1128912" y="1713806"/>
            <a:chExt cx="1026170" cy="60683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4F38C9A-EAF5-FDAE-C9E6-1DCDCE850872}"/>
                </a:ext>
              </a:extLst>
            </p:cNvPr>
            <p:cNvSpPr/>
            <p:nvPr/>
          </p:nvSpPr>
          <p:spPr>
            <a:xfrm>
              <a:off x="1128912" y="2023125"/>
              <a:ext cx="1026170" cy="297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18202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Programmatic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18202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Video</a:t>
              </a:r>
            </a:p>
          </p:txBody>
        </p:sp>
        <p:pic>
          <p:nvPicPr>
            <p:cNvPr id="88" name="Graphic 87">
              <a:extLst>
                <a:ext uri="{FF2B5EF4-FFF2-40B4-BE49-F238E27FC236}">
                  <a16:creationId xmlns:a16="http://schemas.microsoft.com/office/drawing/2014/main" id="{4A0695AA-B351-C103-82A6-EAFFFC4DE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1471198" y="1713806"/>
              <a:ext cx="341599" cy="341599"/>
            </a:xfrm>
            <a:prstGeom prst="rect">
              <a:avLst/>
            </a:prstGeom>
          </p:spPr>
        </p:pic>
      </p:grpSp>
      <p:pic>
        <p:nvPicPr>
          <p:cNvPr id="90" name="Graphic 89">
            <a:extLst>
              <a:ext uri="{FF2B5EF4-FFF2-40B4-BE49-F238E27FC236}">
                <a16:creationId xmlns:a16="http://schemas.microsoft.com/office/drawing/2014/main" id="{3FA9BEB1-5612-A3E9-0655-3BEC3834FF7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2520919" y="5686169"/>
            <a:ext cx="341599" cy="341599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id="{20E80E73-35B2-06B7-C578-E79312428471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589437" y="4847475"/>
            <a:ext cx="341599" cy="341599"/>
          </a:xfrm>
          <a:prstGeom prst="rect">
            <a:avLst/>
          </a:prstGeom>
        </p:spPr>
      </p:pic>
      <p:pic>
        <p:nvPicPr>
          <p:cNvPr id="94" name="Graphic 93">
            <a:extLst>
              <a:ext uri="{FF2B5EF4-FFF2-40B4-BE49-F238E27FC236}">
                <a16:creationId xmlns:a16="http://schemas.microsoft.com/office/drawing/2014/main" id="{DE555391-54F8-019D-933F-B138B57BD8DF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4963589" y="4211511"/>
            <a:ext cx="341599" cy="341599"/>
          </a:xfrm>
          <a:prstGeom prst="rect">
            <a:avLst/>
          </a:prstGeom>
        </p:spPr>
      </p:pic>
      <p:pic>
        <p:nvPicPr>
          <p:cNvPr id="97" name="Graphic 96">
            <a:extLst>
              <a:ext uri="{FF2B5EF4-FFF2-40B4-BE49-F238E27FC236}">
                <a16:creationId xmlns:a16="http://schemas.microsoft.com/office/drawing/2014/main" id="{A751E278-A859-B334-C3EF-D9437D7B23E6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2857577" y="2478890"/>
            <a:ext cx="316256" cy="316256"/>
          </a:xfrm>
          <a:prstGeom prst="rect">
            <a:avLst/>
          </a:prstGeom>
        </p:spPr>
      </p:pic>
      <p:pic>
        <p:nvPicPr>
          <p:cNvPr id="99" name="Graphic 98">
            <a:extLst>
              <a:ext uri="{FF2B5EF4-FFF2-40B4-BE49-F238E27FC236}">
                <a16:creationId xmlns:a16="http://schemas.microsoft.com/office/drawing/2014/main" id="{508D3695-545E-FEDD-D36F-0ED223CFBCE2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3982820" y="3522852"/>
            <a:ext cx="316256" cy="316256"/>
          </a:xfrm>
          <a:prstGeom prst="rect">
            <a:avLst/>
          </a:prstGeom>
        </p:spPr>
      </p:pic>
      <p:pic>
        <p:nvPicPr>
          <p:cNvPr id="101" name="Graphic 100">
            <a:extLst>
              <a:ext uri="{FF2B5EF4-FFF2-40B4-BE49-F238E27FC236}">
                <a16:creationId xmlns:a16="http://schemas.microsoft.com/office/drawing/2014/main" id="{F6F89FEE-E30F-1385-1339-79FCDBDE5C24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2890367" y="4635602"/>
            <a:ext cx="316256" cy="316256"/>
          </a:xfrm>
          <a:prstGeom prst="rect">
            <a:avLst/>
          </a:prstGeom>
        </p:spPr>
      </p:pic>
      <p:pic>
        <p:nvPicPr>
          <p:cNvPr id="103" name="Graphic 102">
            <a:extLst>
              <a:ext uri="{FF2B5EF4-FFF2-40B4-BE49-F238E27FC236}">
                <a16:creationId xmlns:a16="http://schemas.microsoft.com/office/drawing/2014/main" id="{F2657C3C-CCC0-BCA8-C140-16B6C8344547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801719" y="3486982"/>
            <a:ext cx="316256" cy="31625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232F5A2D-BBD1-5C21-4C2D-ED771CE23868}"/>
              </a:ext>
            </a:extLst>
          </p:cNvPr>
          <p:cNvSpPr/>
          <p:nvPr/>
        </p:nvSpPr>
        <p:spPr>
          <a:xfrm>
            <a:off x="7408880" y="36287"/>
            <a:ext cx="1449298" cy="14492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record with pink letters and a blue circle&#10;&#10;Description automatically generated">
            <a:extLst>
              <a:ext uri="{FF2B5EF4-FFF2-40B4-BE49-F238E27FC236}">
                <a16:creationId xmlns:a16="http://schemas.microsoft.com/office/drawing/2014/main" id="{3B4403CA-A5D7-891F-17E9-015DE5F2A94D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978" y="256863"/>
            <a:ext cx="995102" cy="100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20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7C7E5AF-508F-CB7F-D802-AE1C684EDFDB}"/>
              </a:ext>
            </a:extLst>
          </p:cNvPr>
          <p:cNvSpPr/>
          <p:nvPr/>
        </p:nvSpPr>
        <p:spPr>
          <a:xfrm>
            <a:off x="504162" y="2756872"/>
            <a:ext cx="3861988" cy="7185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4826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+mj-lt"/>
                <a:ea typeface="+mn-ea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885FC2A-69BB-637D-49EF-194DE114758B}"/>
              </a:ext>
            </a:extLst>
          </p:cNvPr>
          <p:cNvSpPr/>
          <p:nvPr/>
        </p:nvSpPr>
        <p:spPr>
          <a:xfrm>
            <a:off x="504162" y="3844910"/>
            <a:ext cx="3861988" cy="7185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4826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+mj-lt"/>
                <a:ea typeface="+mn-ea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3913B88-4B0A-0DE4-DBB1-201D70EA1FF6}"/>
              </a:ext>
            </a:extLst>
          </p:cNvPr>
          <p:cNvSpPr/>
          <p:nvPr/>
        </p:nvSpPr>
        <p:spPr>
          <a:xfrm>
            <a:off x="504162" y="4932947"/>
            <a:ext cx="3861988" cy="7185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4826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+mj-lt"/>
                <a:ea typeface="+mn-ea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5544145-0CA8-05FE-4A72-524AFFE04A11}"/>
              </a:ext>
            </a:extLst>
          </p:cNvPr>
          <p:cNvSpPr/>
          <p:nvPr/>
        </p:nvSpPr>
        <p:spPr>
          <a:xfrm flipH="1">
            <a:off x="504162" y="1957173"/>
            <a:ext cx="4814597" cy="430226"/>
          </a:xfrm>
          <a:prstGeom prst="roundRect">
            <a:avLst>
              <a:gd name="adj" fmla="val 50000"/>
            </a:avLst>
          </a:prstGeom>
          <a:solidFill>
            <a:srgbClr val="EE47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>
              <a:latin typeface="+mj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4FCA506-B9E2-6A27-0C55-8F61133AA989}"/>
              </a:ext>
            </a:extLst>
          </p:cNvPr>
          <p:cNvSpPr/>
          <p:nvPr/>
        </p:nvSpPr>
        <p:spPr>
          <a:xfrm>
            <a:off x="4481689" y="1956270"/>
            <a:ext cx="4158148" cy="369524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4826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+mj-lt"/>
                <a:ea typeface="+mn-ea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F1AEAE-ACEE-311E-8D50-D5F0DA32CC96}"/>
              </a:ext>
            </a:extLst>
          </p:cNvPr>
          <p:cNvSpPr/>
          <p:nvPr/>
        </p:nvSpPr>
        <p:spPr>
          <a:xfrm>
            <a:off x="404261" y="1330694"/>
            <a:ext cx="60553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37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The Roanoke Valley’s Classic Hits Station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D34860-6CB0-0CC9-F1F4-34F1F27A6409}"/>
              </a:ext>
            </a:extLst>
          </p:cNvPr>
          <p:cNvSpPr txBox="1"/>
          <p:nvPr/>
        </p:nvSpPr>
        <p:spPr>
          <a:xfrm>
            <a:off x="359811" y="1968969"/>
            <a:ext cx="19304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  <a:cs typeface="Poppins" panose="00000500000000000000" pitchFamily="50" charset="0"/>
              </a:rPr>
              <a:t>Magic 97.9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58719AB-4C62-6C88-3769-54071B6AA472}"/>
              </a:ext>
            </a:extLst>
          </p:cNvPr>
          <p:cNvGrpSpPr/>
          <p:nvPr/>
        </p:nvGrpSpPr>
        <p:grpSpPr>
          <a:xfrm>
            <a:off x="697809" y="3029390"/>
            <a:ext cx="173528" cy="173528"/>
            <a:chOff x="918087" y="2539686"/>
            <a:chExt cx="365963" cy="36596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4554FD8-2417-C734-DD1B-9D135B357CA2}"/>
                </a:ext>
              </a:extLst>
            </p:cNvPr>
            <p:cNvSpPr/>
            <p:nvPr/>
          </p:nvSpPr>
          <p:spPr>
            <a:xfrm>
              <a:off x="918087" y="2539686"/>
              <a:ext cx="365963" cy="365963"/>
            </a:xfrm>
            <a:prstGeom prst="rect">
              <a:avLst/>
            </a:prstGeom>
            <a:noFill/>
            <a:ln w="3175" cap="flat" cmpd="sng" algn="ctr">
              <a:solidFill>
                <a:srgbClr val="EE479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7AD60C6-A5E6-B382-5874-A3E2AD66FEF7}"/>
                </a:ext>
              </a:extLst>
            </p:cNvPr>
            <p:cNvSpPr/>
            <p:nvPr/>
          </p:nvSpPr>
          <p:spPr>
            <a:xfrm rot="16200000">
              <a:off x="1033050" y="2642197"/>
              <a:ext cx="140149" cy="170405"/>
            </a:xfrm>
            <a:custGeom>
              <a:avLst/>
              <a:gdLst>
                <a:gd name="connsiteX0" fmla="*/ 30125 w 1264601"/>
                <a:gd name="connsiteY0" fmla="*/ 976850 h 1537605"/>
                <a:gd name="connsiteX1" fmla="*/ 30125 w 1264601"/>
                <a:gd name="connsiteY1" fmla="*/ 831876 h 1537605"/>
                <a:gd name="connsiteX2" fmla="*/ 102612 w 1264601"/>
                <a:gd name="connsiteY2" fmla="*/ 801751 h 1537605"/>
                <a:gd name="connsiteX3" fmla="*/ 175099 w 1264601"/>
                <a:gd name="connsiteY3" fmla="*/ 831876 h 1537605"/>
                <a:gd name="connsiteX4" fmla="*/ 530944 w 1264601"/>
                <a:gd name="connsiteY4" fmla="*/ 1187721 h 1537605"/>
                <a:gd name="connsiteX5" fmla="*/ 530944 w 1264601"/>
                <a:gd name="connsiteY5" fmla="*/ 102612 h 1537605"/>
                <a:gd name="connsiteX6" fmla="*/ 633556 w 1264601"/>
                <a:gd name="connsiteY6" fmla="*/ 0 h 1537605"/>
                <a:gd name="connsiteX7" fmla="*/ 736168 w 1264601"/>
                <a:gd name="connsiteY7" fmla="*/ 102612 h 1537605"/>
                <a:gd name="connsiteX8" fmla="*/ 736168 w 1264601"/>
                <a:gd name="connsiteY8" fmla="*/ 1187721 h 1537605"/>
                <a:gd name="connsiteX9" fmla="*/ 1091386 w 1264601"/>
                <a:gd name="connsiteY9" fmla="*/ 831876 h 1537605"/>
                <a:gd name="connsiteX10" fmla="*/ 1236360 w 1264601"/>
                <a:gd name="connsiteY10" fmla="*/ 831876 h 1537605"/>
                <a:gd name="connsiteX11" fmla="*/ 1236360 w 1264601"/>
                <a:gd name="connsiteY11" fmla="*/ 976850 h 1537605"/>
                <a:gd name="connsiteX12" fmla="*/ 705729 w 1264601"/>
                <a:gd name="connsiteY12" fmla="*/ 1507481 h 1537605"/>
                <a:gd name="connsiteX13" fmla="*/ 633242 w 1264601"/>
                <a:gd name="connsiteY13" fmla="*/ 1537605 h 1537605"/>
                <a:gd name="connsiteX14" fmla="*/ 560755 w 1264601"/>
                <a:gd name="connsiteY14" fmla="*/ 1507481 h 1537605"/>
                <a:gd name="connsiteX15" fmla="*/ 30125 w 1264601"/>
                <a:gd name="connsiteY15" fmla="*/ 976850 h 1537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4601" h="1537605">
                  <a:moveTo>
                    <a:pt x="30125" y="976850"/>
                  </a:moveTo>
                  <a:cubicBezTo>
                    <a:pt x="-10042" y="936684"/>
                    <a:pt x="-10042" y="872042"/>
                    <a:pt x="30125" y="831876"/>
                  </a:cubicBezTo>
                  <a:cubicBezTo>
                    <a:pt x="50208" y="811793"/>
                    <a:pt x="76253" y="801751"/>
                    <a:pt x="102612" y="801751"/>
                  </a:cubicBezTo>
                  <a:cubicBezTo>
                    <a:pt x="128971" y="801751"/>
                    <a:pt x="155016" y="811793"/>
                    <a:pt x="175099" y="831876"/>
                  </a:cubicBezTo>
                  <a:lnTo>
                    <a:pt x="530944" y="1187721"/>
                  </a:lnTo>
                  <a:lnTo>
                    <a:pt x="530944" y="102612"/>
                  </a:lnTo>
                  <a:cubicBezTo>
                    <a:pt x="530944" y="46128"/>
                    <a:pt x="576759" y="0"/>
                    <a:pt x="633556" y="0"/>
                  </a:cubicBezTo>
                  <a:cubicBezTo>
                    <a:pt x="690040" y="0"/>
                    <a:pt x="736168" y="45814"/>
                    <a:pt x="736168" y="102612"/>
                  </a:cubicBezTo>
                  <a:lnTo>
                    <a:pt x="736168" y="1187721"/>
                  </a:lnTo>
                  <a:lnTo>
                    <a:pt x="1091386" y="831876"/>
                  </a:lnTo>
                  <a:cubicBezTo>
                    <a:pt x="1131552" y="791710"/>
                    <a:pt x="1196194" y="791710"/>
                    <a:pt x="1236360" y="831876"/>
                  </a:cubicBezTo>
                  <a:cubicBezTo>
                    <a:pt x="1276526" y="872042"/>
                    <a:pt x="1276526" y="936684"/>
                    <a:pt x="1236360" y="976850"/>
                  </a:cubicBezTo>
                  <a:lnTo>
                    <a:pt x="705729" y="1507481"/>
                  </a:lnTo>
                  <a:cubicBezTo>
                    <a:pt x="686588" y="1526622"/>
                    <a:pt x="660543" y="1537605"/>
                    <a:pt x="633242" y="1537605"/>
                  </a:cubicBezTo>
                  <a:cubicBezTo>
                    <a:pt x="605942" y="1537605"/>
                    <a:pt x="579897" y="1526936"/>
                    <a:pt x="560755" y="1507481"/>
                  </a:cubicBezTo>
                  <a:lnTo>
                    <a:pt x="30125" y="976850"/>
                  </a:lnTo>
                  <a:close/>
                </a:path>
              </a:pathLst>
            </a:custGeom>
            <a:solidFill>
              <a:srgbClr val="21232B"/>
            </a:solidFill>
            <a:ln w="31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78E5439D-1141-6DFC-6477-AB67FEE222B4}"/>
              </a:ext>
            </a:extLst>
          </p:cNvPr>
          <p:cNvSpPr txBox="1"/>
          <p:nvPr/>
        </p:nvSpPr>
        <p:spPr>
          <a:xfrm>
            <a:off x="1029079" y="2962179"/>
            <a:ext cx="3910013" cy="27699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sz="1200" dirty="0"/>
              <a:t>The Anna And Raven Morning Show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7316E18-BE6B-54FE-326B-BFCEBA969B01}"/>
              </a:ext>
            </a:extLst>
          </p:cNvPr>
          <p:cNvGrpSpPr/>
          <p:nvPr/>
        </p:nvGrpSpPr>
        <p:grpSpPr>
          <a:xfrm>
            <a:off x="697809" y="5205465"/>
            <a:ext cx="173528" cy="173528"/>
            <a:chOff x="918087" y="2539686"/>
            <a:chExt cx="365963" cy="36596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A759CAE-A90D-E15F-709F-E34D307B430D}"/>
                </a:ext>
              </a:extLst>
            </p:cNvPr>
            <p:cNvSpPr/>
            <p:nvPr/>
          </p:nvSpPr>
          <p:spPr>
            <a:xfrm>
              <a:off x="918087" y="2539686"/>
              <a:ext cx="365963" cy="365963"/>
            </a:xfrm>
            <a:prstGeom prst="rect">
              <a:avLst/>
            </a:prstGeom>
            <a:noFill/>
            <a:ln w="3175" cap="flat" cmpd="sng" algn="ctr">
              <a:solidFill>
                <a:srgbClr val="EE479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1FA7149-7015-BFF0-24B2-AF506671577D}"/>
                </a:ext>
              </a:extLst>
            </p:cNvPr>
            <p:cNvSpPr/>
            <p:nvPr/>
          </p:nvSpPr>
          <p:spPr>
            <a:xfrm rot="16200000">
              <a:off x="1033050" y="2642197"/>
              <a:ext cx="140149" cy="170405"/>
            </a:xfrm>
            <a:custGeom>
              <a:avLst/>
              <a:gdLst>
                <a:gd name="connsiteX0" fmla="*/ 30125 w 1264601"/>
                <a:gd name="connsiteY0" fmla="*/ 976850 h 1537605"/>
                <a:gd name="connsiteX1" fmla="*/ 30125 w 1264601"/>
                <a:gd name="connsiteY1" fmla="*/ 831876 h 1537605"/>
                <a:gd name="connsiteX2" fmla="*/ 102612 w 1264601"/>
                <a:gd name="connsiteY2" fmla="*/ 801751 h 1537605"/>
                <a:gd name="connsiteX3" fmla="*/ 175099 w 1264601"/>
                <a:gd name="connsiteY3" fmla="*/ 831876 h 1537605"/>
                <a:gd name="connsiteX4" fmla="*/ 530944 w 1264601"/>
                <a:gd name="connsiteY4" fmla="*/ 1187721 h 1537605"/>
                <a:gd name="connsiteX5" fmla="*/ 530944 w 1264601"/>
                <a:gd name="connsiteY5" fmla="*/ 102612 h 1537605"/>
                <a:gd name="connsiteX6" fmla="*/ 633556 w 1264601"/>
                <a:gd name="connsiteY6" fmla="*/ 0 h 1537605"/>
                <a:gd name="connsiteX7" fmla="*/ 736168 w 1264601"/>
                <a:gd name="connsiteY7" fmla="*/ 102612 h 1537605"/>
                <a:gd name="connsiteX8" fmla="*/ 736168 w 1264601"/>
                <a:gd name="connsiteY8" fmla="*/ 1187721 h 1537605"/>
                <a:gd name="connsiteX9" fmla="*/ 1091386 w 1264601"/>
                <a:gd name="connsiteY9" fmla="*/ 831876 h 1537605"/>
                <a:gd name="connsiteX10" fmla="*/ 1236360 w 1264601"/>
                <a:gd name="connsiteY10" fmla="*/ 831876 h 1537605"/>
                <a:gd name="connsiteX11" fmla="*/ 1236360 w 1264601"/>
                <a:gd name="connsiteY11" fmla="*/ 976850 h 1537605"/>
                <a:gd name="connsiteX12" fmla="*/ 705729 w 1264601"/>
                <a:gd name="connsiteY12" fmla="*/ 1507481 h 1537605"/>
                <a:gd name="connsiteX13" fmla="*/ 633242 w 1264601"/>
                <a:gd name="connsiteY13" fmla="*/ 1537605 h 1537605"/>
                <a:gd name="connsiteX14" fmla="*/ 560755 w 1264601"/>
                <a:gd name="connsiteY14" fmla="*/ 1507481 h 1537605"/>
                <a:gd name="connsiteX15" fmla="*/ 30125 w 1264601"/>
                <a:gd name="connsiteY15" fmla="*/ 976850 h 1537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4601" h="1537605">
                  <a:moveTo>
                    <a:pt x="30125" y="976850"/>
                  </a:moveTo>
                  <a:cubicBezTo>
                    <a:pt x="-10042" y="936684"/>
                    <a:pt x="-10042" y="872042"/>
                    <a:pt x="30125" y="831876"/>
                  </a:cubicBezTo>
                  <a:cubicBezTo>
                    <a:pt x="50208" y="811793"/>
                    <a:pt x="76253" y="801751"/>
                    <a:pt x="102612" y="801751"/>
                  </a:cubicBezTo>
                  <a:cubicBezTo>
                    <a:pt x="128971" y="801751"/>
                    <a:pt x="155016" y="811793"/>
                    <a:pt x="175099" y="831876"/>
                  </a:cubicBezTo>
                  <a:lnTo>
                    <a:pt x="530944" y="1187721"/>
                  </a:lnTo>
                  <a:lnTo>
                    <a:pt x="530944" y="102612"/>
                  </a:lnTo>
                  <a:cubicBezTo>
                    <a:pt x="530944" y="46128"/>
                    <a:pt x="576759" y="0"/>
                    <a:pt x="633556" y="0"/>
                  </a:cubicBezTo>
                  <a:cubicBezTo>
                    <a:pt x="690040" y="0"/>
                    <a:pt x="736168" y="45814"/>
                    <a:pt x="736168" y="102612"/>
                  </a:cubicBezTo>
                  <a:lnTo>
                    <a:pt x="736168" y="1187721"/>
                  </a:lnTo>
                  <a:lnTo>
                    <a:pt x="1091386" y="831876"/>
                  </a:lnTo>
                  <a:cubicBezTo>
                    <a:pt x="1131552" y="791710"/>
                    <a:pt x="1196194" y="791710"/>
                    <a:pt x="1236360" y="831876"/>
                  </a:cubicBezTo>
                  <a:cubicBezTo>
                    <a:pt x="1276526" y="872042"/>
                    <a:pt x="1276526" y="936684"/>
                    <a:pt x="1236360" y="976850"/>
                  </a:cubicBezTo>
                  <a:lnTo>
                    <a:pt x="705729" y="1507481"/>
                  </a:lnTo>
                  <a:cubicBezTo>
                    <a:pt x="686588" y="1526622"/>
                    <a:pt x="660543" y="1537605"/>
                    <a:pt x="633242" y="1537605"/>
                  </a:cubicBezTo>
                  <a:cubicBezTo>
                    <a:pt x="605942" y="1537605"/>
                    <a:pt x="579897" y="1526936"/>
                    <a:pt x="560755" y="1507481"/>
                  </a:cubicBezTo>
                  <a:lnTo>
                    <a:pt x="30125" y="976850"/>
                  </a:lnTo>
                  <a:close/>
                </a:path>
              </a:pathLst>
            </a:custGeom>
            <a:solidFill>
              <a:srgbClr val="21232B"/>
            </a:solidFill>
            <a:ln w="31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DCC65887-9171-95B4-53F5-C193FDFCA6E9}"/>
              </a:ext>
            </a:extLst>
          </p:cNvPr>
          <p:cNvSpPr txBox="1"/>
          <p:nvPr/>
        </p:nvSpPr>
        <p:spPr>
          <a:xfrm>
            <a:off x="1029079" y="4065693"/>
            <a:ext cx="3109435" cy="27699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sz="1200" dirty="0"/>
              <a:t>John Tesh Intelligence For Your Life 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B40EA99-FE17-8CB8-8981-113B34E4048A}"/>
              </a:ext>
            </a:extLst>
          </p:cNvPr>
          <p:cNvSpPr txBox="1"/>
          <p:nvPr/>
        </p:nvSpPr>
        <p:spPr>
          <a:xfrm>
            <a:off x="1029079" y="5061397"/>
            <a:ext cx="3236208" cy="46166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sz="1200" dirty="0"/>
              <a:t>Friday Beach Blast With Andy Lucy and </a:t>
            </a:r>
            <a:r>
              <a:rPr lang="en-US" sz="1200" dirty="0" err="1"/>
              <a:t>Shaggin</a:t>
            </a:r>
            <a:r>
              <a:rPr lang="en-US" sz="1200" dirty="0"/>
              <a:t>’ On The Beach with Jay Jenkins</a:t>
            </a:r>
          </a:p>
        </p:txBody>
      </p:sp>
      <p:pic>
        <p:nvPicPr>
          <p:cNvPr id="3" name="Picture 2" descr="A map with a circle and red circle&#10;&#10;Description automatically generated">
            <a:extLst>
              <a:ext uri="{FF2B5EF4-FFF2-40B4-BE49-F238E27FC236}">
                <a16:creationId xmlns:a16="http://schemas.microsoft.com/office/drawing/2014/main" id="{5E8969BD-A808-E18F-960F-E1A730ABC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229" y="2051640"/>
            <a:ext cx="3927069" cy="3504502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C677FBAB-52B9-F0E5-AA9C-99AA0D116487}"/>
              </a:ext>
            </a:extLst>
          </p:cNvPr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182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026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014F1283-4484-C140-2769-03A21A491D91}"/>
              </a:ext>
            </a:extLst>
          </p:cNvPr>
          <p:cNvSpPr txBox="1">
            <a:spLocks/>
          </p:cNvSpPr>
          <p:nvPr/>
        </p:nvSpPr>
        <p:spPr>
          <a:xfrm>
            <a:off x="6476563" y="6536267"/>
            <a:ext cx="2461297" cy="308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kern="1200">
                <a:solidFill>
                  <a:srgbClr val="ED1B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Magic979WTRG.com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5354F603-E32B-D701-6683-FB6F86D5E1CF}"/>
              </a:ext>
            </a:extLst>
          </p:cNvPr>
          <p:cNvSpPr txBox="1">
            <a:spLocks/>
          </p:cNvSpPr>
          <p:nvPr/>
        </p:nvSpPr>
        <p:spPr>
          <a:xfrm>
            <a:off x="228600" y="6547556"/>
            <a:ext cx="4253089" cy="310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kern="1200">
                <a:solidFill>
                  <a:srgbClr val="ED1B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25">
            <a:extLst>
              <a:ext uri="{FF2B5EF4-FFF2-40B4-BE49-F238E27FC236}">
                <a16:creationId xmlns:a16="http://schemas.microsoft.com/office/drawing/2014/main" id="{45BC6EB1-2E25-4826-ED00-9DF7B4119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261" y="301737"/>
            <a:ext cx="7969718" cy="638603"/>
          </a:xfrm>
        </p:spPr>
        <p:txBody>
          <a:bodyPr>
            <a:normAutofit/>
          </a:bodyPr>
          <a:lstStyle/>
          <a:p>
            <a:pPr algn="l" defTabSz="685800"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WTRG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– Magic 97.9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26627E-D017-47F8-67C1-E8C09D70C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861" y="1035710"/>
            <a:ext cx="1083733" cy="15804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056C39E-0C72-281C-B6BD-4A16F2AB1732}"/>
              </a:ext>
            </a:extLst>
          </p:cNvPr>
          <p:cNvGrpSpPr/>
          <p:nvPr/>
        </p:nvGrpSpPr>
        <p:grpSpPr>
          <a:xfrm>
            <a:off x="697809" y="4117428"/>
            <a:ext cx="173528" cy="173528"/>
            <a:chOff x="918087" y="2539686"/>
            <a:chExt cx="365963" cy="36596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2FC24D2-6A2B-FE6C-8914-53B5721ECA7F}"/>
                </a:ext>
              </a:extLst>
            </p:cNvPr>
            <p:cNvSpPr/>
            <p:nvPr/>
          </p:nvSpPr>
          <p:spPr>
            <a:xfrm>
              <a:off x="918087" y="2539686"/>
              <a:ext cx="365963" cy="365963"/>
            </a:xfrm>
            <a:prstGeom prst="rect">
              <a:avLst/>
            </a:prstGeom>
            <a:noFill/>
            <a:ln w="3175" cap="flat" cmpd="sng" algn="ctr">
              <a:solidFill>
                <a:srgbClr val="EE479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B840A28-5751-AC51-780C-E2EFBE362885}"/>
                </a:ext>
              </a:extLst>
            </p:cNvPr>
            <p:cNvSpPr/>
            <p:nvPr/>
          </p:nvSpPr>
          <p:spPr>
            <a:xfrm rot="16200000">
              <a:off x="1033050" y="2642197"/>
              <a:ext cx="140149" cy="170405"/>
            </a:xfrm>
            <a:custGeom>
              <a:avLst/>
              <a:gdLst>
                <a:gd name="connsiteX0" fmla="*/ 30125 w 1264601"/>
                <a:gd name="connsiteY0" fmla="*/ 976850 h 1537605"/>
                <a:gd name="connsiteX1" fmla="*/ 30125 w 1264601"/>
                <a:gd name="connsiteY1" fmla="*/ 831876 h 1537605"/>
                <a:gd name="connsiteX2" fmla="*/ 102612 w 1264601"/>
                <a:gd name="connsiteY2" fmla="*/ 801751 h 1537605"/>
                <a:gd name="connsiteX3" fmla="*/ 175099 w 1264601"/>
                <a:gd name="connsiteY3" fmla="*/ 831876 h 1537605"/>
                <a:gd name="connsiteX4" fmla="*/ 530944 w 1264601"/>
                <a:gd name="connsiteY4" fmla="*/ 1187721 h 1537605"/>
                <a:gd name="connsiteX5" fmla="*/ 530944 w 1264601"/>
                <a:gd name="connsiteY5" fmla="*/ 102612 h 1537605"/>
                <a:gd name="connsiteX6" fmla="*/ 633556 w 1264601"/>
                <a:gd name="connsiteY6" fmla="*/ 0 h 1537605"/>
                <a:gd name="connsiteX7" fmla="*/ 736168 w 1264601"/>
                <a:gd name="connsiteY7" fmla="*/ 102612 h 1537605"/>
                <a:gd name="connsiteX8" fmla="*/ 736168 w 1264601"/>
                <a:gd name="connsiteY8" fmla="*/ 1187721 h 1537605"/>
                <a:gd name="connsiteX9" fmla="*/ 1091386 w 1264601"/>
                <a:gd name="connsiteY9" fmla="*/ 831876 h 1537605"/>
                <a:gd name="connsiteX10" fmla="*/ 1236360 w 1264601"/>
                <a:gd name="connsiteY10" fmla="*/ 831876 h 1537605"/>
                <a:gd name="connsiteX11" fmla="*/ 1236360 w 1264601"/>
                <a:gd name="connsiteY11" fmla="*/ 976850 h 1537605"/>
                <a:gd name="connsiteX12" fmla="*/ 705729 w 1264601"/>
                <a:gd name="connsiteY12" fmla="*/ 1507481 h 1537605"/>
                <a:gd name="connsiteX13" fmla="*/ 633242 w 1264601"/>
                <a:gd name="connsiteY13" fmla="*/ 1537605 h 1537605"/>
                <a:gd name="connsiteX14" fmla="*/ 560755 w 1264601"/>
                <a:gd name="connsiteY14" fmla="*/ 1507481 h 1537605"/>
                <a:gd name="connsiteX15" fmla="*/ 30125 w 1264601"/>
                <a:gd name="connsiteY15" fmla="*/ 976850 h 1537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4601" h="1537605">
                  <a:moveTo>
                    <a:pt x="30125" y="976850"/>
                  </a:moveTo>
                  <a:cubicBezTo>
                    <a:pt x="-10042" y="936684"/>
                    <a:pt x="-10042" y="872042"/>
                    <a:pt x="30125" y="831876"/>
                  </a:cubicBezTo>
                  <a:cubicBezTo>
                    <a:pt x="50208" y="811793"/>
                    <a:pt x="76253" y="801751"/>
                    <a:pt x="102612" y="801751"/>
                  </a:cubicBezTo>
                  <a:cubicBezTo>
                    <a:pt x="128971" y="801751"/>
                    <a:pt x="155016" y="811793"/>
                    <a:pt x="175099" y="831876"/>
                  </a:cubicBezTo>
                  <a:lnTo>
                    <a:pt x="530944" y="1187721"/>
                  </a:lnTo>
                  <a:lnTo>
                    <a:pt x="530944" y="102612"/>
                  </a:lnTo>
                  <a:cubicBezTo>
                    <a:pt x="530944" y="46128"/>
                    <a:pt x="576759" y="0"/>
                    <a:pt x="633556" y="0"/>
                  </a:cubicBezTo>
                  <a:cubicBezTo>
                    <a:pt x="690040" y="0"/>
                    <a:pt x="736168" y="45814"/>
                    <a:pt x="736168" y="102612"/>
                  </a:cubicBezTo>
                  <a:lnTo>
                    <a:pt x="736168" y="1187721"/>
                  </a:lnTo>
                  <a:lnTo>
                    <a:pt x="1091386" y="831876"/>
                  </a:lnTo>
                  <a:cubicBezTo>
                    <a:pt x="1131552" y="791710"/>
                    <a:pt x="1196194" y="791710"/>
                    <a:pt x="1236360" y="831876"/>
                  </a:cubicBezTo>
                  <a:cubicBezTo>
                    <a:pt x="1276526" y="872042"/>
                    <a:pt x="1276526" y="936684"/>
                    <a:pt x="1236360" y="976850"/>
                  </a:cubicBezTo>
                  <a:lnTo>
                    <a:pt x="705729" y="1507481"/>
                  </a:lnTo>
                  <a:cubicBezTo>
                    <a:pt x="686588" y="1526622"/>
                    <a:pt x="660543" y="1537605"/>
                    <a:pt x="633242" y="1537605"/>
                  </a:cubicBezTo>
                  <a:cubicBezTo>
                    <a:pt x="605942" y="1537605"/>
                    <a:pt x="579897" y="1526936"/>
                    <a:pt x="560755" y="1507481"/>
                  </a:cubicBezTo>
                  <a:lnTo>
                    <a:pt x="30125" y="976850"/>
                  </a:lnTo>
                  <a:close/>
                </a:path>
              </a:pathLst>
            </a:custGeom>
            <a:solidFill>
              <a:srgbClr val="21232B"/>
            </a:solidFill>
            <a:ln w="31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en-US" sz="1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 descr="A record with pink letters and a blue circle&#10;&#10;Description automatically generated">
            <a:extLst>
              <a:ext uri="{FF2B5EF4-FFF2-40B4-BE49-F238E27FC236}">
                <a16:creationId xmlns:a16="http://schemas.microsoft.com/office/drawing/2014/main" id="{304B422F-8DB8-9732-3042-1E4475CD24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753" y="153471"/>
            <a:ext cx="1327107" cy="13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93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462</Words>
  <Application>Microsoft Office PowerPoint</Application>
  <PresentationFormat>On-screen Show (4:3)</PresentationFormat>
  <Paragraphs>134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Aptos</vt:lpstr>
      <vt:lpstr>Arial</vt:lpstr>
      <vt:lpstr>Arial Black</vt:lpstr>
      <vt:lpstr>Calibri</vt:lpstr>
      <vt:lpstr>Calibri Light</vt:lpstr>
      <vt:lpstr>Gotham</vt:lpstr>
      <vt:lpstr>Office Theme</vt:lpstr>
      <vt:lpstr>Tema de Office</vt:lpstr>
      <vt:lpstr>3_Office Theme</vt:lpstr>
      <vt:lpstr>PowerPoint Presentation</vt:lpstr>
      <vt:lpstr>PowerPoint Presentation</vt:lpstr>
      <vt:lpstr>PowerPoint Presentation</vt:lpstr>
      <vt:lpstr>WTRG – Magic 97.9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Nikola Mamić</dc:creator>
  <cp:lastModifiedBy>Barry Brown</cp:lastModifiedBy>
  <cp:revision>55</cp:revision>
  <dcterms:created xsi:type="dcterms:W3CDTF">2021-01-01T18:21:32Z</dcterms:created>
  <dcterms:modified xsi:type="dcterms:W3CDTF">2025-06-20T18:57:10Z</dcterms:modified>
</cp:coreProperties>
</file>