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264" r:id="rId3"/>
    <p:sldId id="267" r:id="rId4"/>
    <p:sldId id="33427" r:id="rId5"/>
    <p:sldId id="235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88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119"/>
    <a:srgbClr val="D51F26"/>
    <a:srgbClr val="0F1418"/>
    <a:srgbClr val="E3333F"/>
    <a:srgbClr val="E43440"/>
    <a:srgbClr val="811119"/>
    <a:srgbClr val="B81823"/>
    <a:srgbClr val="FFFFFF"/>
    <a:srgbClr val="16CFF4"/>
    <a:srgbClr val="590E3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4" autoAdjust="0"/>
    <p:restoredTop sz="94589"/>
  </p:normalViewPr>
  <p:slideViewPr>
    <p:cSldViewPr snapToGrid="0" showGuides="1">
      <p:cViewPr varScale="1">
        <p:scale>
          <a:sx n="66" d="100"/>
          <a:sy n="66" d="100"/>
        </p:scale>
        <p:origin x="621" y="26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434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0.21</c:v>
                </c:pt>
                <c:pt idx="2">
                  <c:v>0.22</c:v>
                </c:pt>
                <c:pt idx="3">
                  <c:v>0.19</c:v>
                </c:pt>
                <c:pt idx="4">
                  <c:v>0.15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5-4A64-9A7A-B49C2DF772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377379216"/>
        <c:axId val="1377379696"/>
      </c:barChart>
      <c:catAx>
        <c:axId val="137737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379696"/>
        <c:crosses val="autoZero"/>
        <c:auto val="1"/>
        <c:lblAlgn val="ctr"/>
        <c:lblOffset val="100"/>
        <c:noMultiLvlLbl val="0"/>
      </c:catAx>
      <c:valAx>
        <c:axId val="1377379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7737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FE625-7288-5A41-99B0-3FB9F689EB7C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433A8-37E0-6146-87C1-80F98840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9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1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6B52-F24E-24A5-BF3E-B6A8775FF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70CB6-1E34-FC2E-85AC-3996DBE02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EDB9-F7AF-65D9-BF35-F07A22E2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FE5A-DEEF-486F-A6C2-29DBA7421084}" type="datetimeFigureOut">
              <a:rPr lang="sr-Latn-RS" smtClean="0"/>
              <a:t>20.6.2025.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04C6C-24F6-5227-1E93-E8D8AF06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7EC78-A517-5430-9044-C19E527A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28B2-5AE1-4F5F-A52B-D3F3A16C005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9B4DAF-C37F-82F7-A16F-E520EB4A7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688" y="714376"/>
            <a:ext cx="3378994" cy="5172075"/>
          </a:xfrm>
          <a:prstGeom prst="roundRect">
            <a:avLst>
              <a:gd name="adj" fmla="val 4616"/>
            </a:avLst>
          </a:prstGeo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7898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BBFB-EEC4-4B8F-AEFB-3F3185D5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831C-BC78-4399-845C-403E9F3338C9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2ED2F-09E6-4795-B6E2-1BB7814F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3F1D-9701-4BD9-9DFA-22B63F82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C069-5771-4101-8DDD-C5619012D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7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B7C8C-FC01-4F79-BAAA-1599A055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07F2-E29A-49B2-8927-BF75F4C669BD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DFAED-BC6C-47B8-89DD-85FD446C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086E0-5720-4D36-9557-84F35FEF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01DF-7A41-49AF-86D4-D0627B757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18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ED997-6188-4510-8297-26355631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BC3D0-BBA4-4364-A92C-EF50FBB47C3F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E4420-DCF3-4D4E-9234-49DCEB74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C85AF-8B5A-432B-B690-86E2C266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3DC2-F970-4856-B1B0-4D6591C03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8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D4B529-2A2A-42C3-B2E0-20D82AA3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4982-30BF-49C5-99C5-B71151434CB7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7D163B-4519-4DED-8D44-B662BBAA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BBC435-7295-4922-894C-2F0497A9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FF9E-8CD8-41DD-A38A-83FA26FA9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21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6FDDFA-0899-4FFC-BE4A-8B15D28F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F2EE-8652-486A-9D04-301BAB7DD102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CC4E8B-4974-4AC5-9E8F-11430BB3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F23B0-0C67-4B36-A94C-1733DD9A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6BAF-B172-4462-AD0B-58D44E760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86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DAC112-79D6-49E8-8AC7-F50320FB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09C0-2C44-48DF-9DC6-40514E76A662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F3F56-ADDE-4D3E-B727-846B891D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8F178B-86D5-4602-BDCB-A00A1F0F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FA94-2100-4E90-B601-5EB42FF09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6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B6C67D-0DDE-4CA8-826B-4BE09C79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AF23-26B4-48C1-95F5-02DA651C0359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733F0B-7A61-4465-B679-50446B66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9A5387-09DD-458B-AAF7-8E47431B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A451-2A76-470A-BF7C-7D6C07592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7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2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CBD8D-33FA-4C17-A846-9AC76379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DFE6-DA1E-4870-82DC-FDD256EA1B08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0E0313-4ECA-4089-9886-B11FDBBB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BEE1D7-2FD2-4476-A5BD-E28730AC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15D7-13C6-4FFE-8AEC-C9D757E51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30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09B68D-D69E-4CFC-8466-11399BD0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96BF-D1E6-439F-81AC-682318826700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98671F-CD6A-492F-9330-917EF2E8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7F9924-ACA6-4BB3-8F63-C7E7EC8E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B3B5-24DB-44C9-8E30-2D7DE08E9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21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C2A6-0D8C-4C05-A5BA-F98A2878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B6F4-C651-4829-8654-FF01A3BE4572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98DA9-8AB4-4800-86FD-A79C047B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9C96-F281-44CD-968A-7531AE63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7B48-717B-4761-A5D5-68AE60C37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27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6D92B-29A7-40D9-A2A9-7F0DD015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F176-7C06-4DFB-8AD5-65E28A418F3E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50C32-7EA0-4129-97CF-05D991B6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5A92A-5D5A-494F-B780-641920F5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6072-C5CC-4F7E-BB04-D5060F80D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9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2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0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7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8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B15AF-265B-4CA6-B35F-DE237C722D0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3A36-6996-4366-8EC7-0F3B7E39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9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02EE74-E1C8-4630-A9C7-3F9DA74512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E241C8-5D17-4844-BA56-DD189AD0B7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AA124-B110-478B-9F27-21AD8850D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DF8C38-618D-4F33-8411-FDC003C7D331}" type="datetimeFigureOut">
              <a:rPr lang="en-US"/>
              <a:pPr>
                <a:defRPr/>
              </a:pPr>
              <a:t>6/20/2025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C0B25-936E-48FE-A250-00B035EA3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AD0E8-D159-48E5-9EF8-C527DFC2C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28197B-40B9-4505-8EB6-7F345F8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5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svg"/><Relationship Id="rId21" Type="http://schemas.openxmlformats.org/officeDocument/2006/relationships/image" Target="../media/image28.sv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svg"/><Relationship Id="rId50" Type="http://schemas.openxmlformats.org/officeDocument/2006/relationships/image" Target="../media/image57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sv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svg"/><Relationship Id="rId40" Type="http://schemas.openxmlformats.org/officeDocument/2006/relationships/image" Target="../media/image47.png"/><Relationship Id="rId45" Type="http://schemas.openxmlformats.org/officeDocument/2006/relationships/image" Target="../media/image52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38.sv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Relationship Id="rId35" Type="http://schemas.openxmlformats.org/officeDocument/2006/relationships/image" Target="../media/image42.svg"/><Relationship Id="rId43" Type="http://schemas.openxmlformats.org/officeDocument/2006/relationships/image" Target="../media/image50.svg"/><Relationship Id="rId48" Type="http://schemas.openxmlformats.org/officeDocument/2006/relationships/image" Target="../media/image55.png"/><Relationship Id="rId8" Type="http://schemas.openxmlformats.org/officeDocument/2006/relationships/image" Target="../media/image15.png"/><Relationship Id="rId51" Type="http://schemas.openxmlformats.org/officeDocument/2006/relationships/image" Target="../media/image58.svg"/><Relationship Id="rId3" Type="http://schemas.openxmlformats.org/officeDocument/2006/relationships/image" Target="../media/image10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40.sv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0" Type="http://schemas.openxmlformats.org/officeDocument/2006/relationships/image" Target="../media/image27.png"/><Relationship Id="rId41" Type="http://schemas.openxmlformats.org/officeDocument/2006/relationships/image" Target="../media/image4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01F525A-4AB7-2AD3-C639-8E67B48D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45DBE5-A888-28BC-5F6F-4C2B778AE525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056C6-ED9F-29B8-6446-60D1CABBAB2D}"/>
              </a:ext>
            </a:extLst>
          </p:cNvPr>
          <p:cNvSpPr txBox="1"/>
          <p:nvPr/>
        </p:nvSpPr>
        <p:spPr>
          <a:xfrm>
            <a:off x="60257" y="6321155"/>
            <a:ext cx="5589268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l" rtl="0"/>
            <a:r>
              <a:rPr lang="en-US" sz="600" dirty="0">
                <a:latin typeface="+mj-lt"/>
              </a:rPr>
              <a:t>RICHMOND-PETERSBURG, VA; 2023 Fall MRI-Simmons Market-by-Market; A18+; Urban format; % of Target.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8A5CA-9F68-5893-3152-8B968A116B12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3C18B1-A202-CA61-5B8D-308E81062A71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7232A-1F1C-62CE-3052-05EC5B42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4A6F2-3037-1B9E-381B-D6843BFEB18A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© 2024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Rights Reserved</a:t>
            </a:r>
            <a:endParaRPr lang="en-US"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B626742B-EC0A-AA6E-6E98-692E59A13CB0}"/>
              </a:ext>
            </a:extLst>
          </p:cNvPr>
          <p:cNvGrpSpPr/>
          <p:nvPr/>
        </p:nvGrpSpPr>
        <p:grpSpPr>
          <a:xfrm>
            <a:off x="240984" y="4063436"/>
            <a:ext cx="4901960" cy="498590"/>
            <a:chOff x="240984" y="3753386"/>
            <a:chExt cx="4901960" cy="49859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94FED3-4F86-0DC4-7E28-7504A4FA7D06}"/>
                </a:ext>
              </a:extLst>
            </p:cNvPr>
            <p:cNvSpPr/>
            <p:nvPr/>
          </p:nvSpPr>
          <p:spPr>
            <a:xfrm>
              <a:off x="240984" y="3753386"/>
              <a:ext cx="4901960" cy="4985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4826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82980C9-ED42-3627-C190-51C66C3CC12A}"/>
                </a:ext>
              </a:extLst>
            </p:cNvPr>
            <p:cNvSpPr/>
            <p:nvPr/>
          </p:nvSpPr>
          <p:spPr>
            <a:xfrm>
              <a:off x="297486" y="3802362"/>
              <a:ext cx="409745" cy="409745"/>
            </a:xfrm>
            <a:prstGeom prst="roundRect">
              <a:avLst>
                <a:gd name="adj" fmla="val 13079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7E31031-5D39-45D5-0774-1E0D4AD9DEA8}"/>
              </a:ext>
            </a:extLst>
          </p:cNvPr>
          <p:cNvGrpSpPr/>
          <p:nvPr/>
        </p:nvGrpSpPr>
        <p:grpSpPr>
          <a:xfrm>
            <a:off x="240984" y="3522144"/>
            <a:ext cx="4901960" cy="498590"/>
            <a:chOff x="240984" y="3753386"/>
            <a:chExt cx="4901960" cy="49859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E828D05-CF1B-13E7-831D-A4D3950F0744}"/>
                </a:ext>
              </a:extLst>
            </p:cNvPr>
            <p:cNvSpPr/>
            <p:nvPr/>
          </p:nvSpPr>
          <p:spPr>
            <a:xfrm>
              <a:off x="240984" y="3753386"/>
              <a:ext cx="4901960" cy="4985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4826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F486A5D-A619-714B-8667-0D695087BC46}"/>
                </a:ext>
              </a:extLst>
            </p:cNvPr>
            <p:cNvSpPr/>
            <p:nvPr/>
          </p:nvSpPr>
          <p:spPr>
            <a:xfrm>
              <a:off x="297486" y="3802362"/>
              <a:ext cx="409745" cy="409745"/>
            </a:xfrm>
            <a:prstGeom prst="roundRect">
              <a:avLst>
                <a:gd name="adj" fmla="val 13079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94B7C25-45E3-D256-0BA3-57B6D8EEA7C6}"/>
              </a:ext>
            </a:extLst>
          </p:cNvPr>
          <p:cNvSpPr/>
          <p:nvPr/>
        </p:nvSpPr>
        <p:spPr>
          <a:xfrm>
            <a:off x="240983" y="4879658"/>
            <a:ext cx="1690625" cy="12886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35956BC-2E1C-D685-B5E8-7EDB90B27907}"/>
              </a:ext>
            </a:extLst>
          </p:cNvPr>
          <p:cNvSpPr/>
          <p:nvPr/>
        </p:nvSpPr>
        <p:spPr>
          <a:xfrm>
            <a:off x="1983835" y="4879658"/>
            <a:ext cx="1690625" cy="12886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0A933A6-CABB-66C1-6C88-B5C9DE4CA7EC}"/>
              </a:ext>
            </a:extLst>
          </p:cNvPr>
          <p:cNvSpPr/>
          <p:nvPr/>
        </p:nvSpPr>
        <p:spPr>
          <a:xfrm>
            <a:off x="3726687" y="4879658"/>
            <a:ext cx="1690625" cy="12886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CA58874-3594-9B8E-BC43-9149E8123452}"/>
              </a:ext>
            </a:extLst>
          </p:cNvPr>
          <p:cNvSpPr/>
          <p:nvPr/>
        </p:nvSpPr>
        <p:spPr>
          <a:xfrm>
            <a:off x="5469539" y="4879658"/>
            <a:ext cx="1690625" cy="12886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97B9108-288B-17F3-C719-9DC3D8937D0E}"/>
              </a:ext>
            </a:extLst>
          </p:cNvPr>
          <p:cNvSpPr/>
          <p:nvPr/>
        </p:nvSpPr>
        <p:spPr>
          <a:xfrm>
            <a:off x="7212392" y="4879658"/>
            <a:ext cx="1690625" cy="12886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AEFF774-B994-D09F-A888-2203F37B6F50}"/>
              </a:ext>
            </a:extLst>
          </p:cNvPr>
          <p:cNvSpPr/>
          <p:nvPr/>
        </p:nvSpPr>
        <p:spPr>
          <a:xfrm>
            <a:off x="800348" y="4959119"/>
            <a:ext cx="571894" cy="571892"/>
          </a:xfrm>
          <a:prstGeom prst="ellipse">
            <a:avLst/>
          </a:prstGeom>
          <a:solidFill>
            <a:srgbClr val="E43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7ED025-A999-B2A8-6209-4AD46397C503}"/>
              </a:ext>
            </a:extLst>
          </p:cNvPr>
          <p:cNvSpPr/>
          <p:nvPr/>
        </p:nvSpPr>
        <p:spPr>
          <a:xfrm>
            <a:off x="2543200" y="4959119"/>
            <a:ext cx="571894" cy="571892"/>
          </a:xfrm>
          <a:prstGeom prst="ellipse">
            <a:avLst/>
          </a:prstGeom>
          <a:solidFill>
            <a:srgbClr val="E43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EA7A5AE-1437-52D2-CFEA-C76C530CFD99}"/>
              </a:ext>
            </a:extLst>
          </p:cNvPr>
          <p:cNvSpPr/>
          <p:nvPr/>
        </p:nvSpPr>
        <p:spPr>
          <a:xfrm>
            <a:off x="4283482" y="4959119"/>
            <a:ext cx="571894" cy="571892"/>
          </a:xfrm>
          <a:prstGeom prst="ellipse">
            <a:avLst/>
          </a:prstGeom>
          <a:solidFill>
            <a:srgbClr val="E43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ED4361-6876-053F-957C-D2F8AACB1331}"/>
              </a:ext>
            </a:extLst>
          </p:cNvPr>
          <p:cNvSpPr/>
          <p:nvPr/>
        </p:nvSpPr>
        <p:spPr>
          <a:xfrm>
            <a:off x="6026334" y="4959119"/>
            <a:ext cx="571894" cy="571892"/>
          </a:xfrm>
          <a:prstGeom prst="ellipse">
            <a:avLst/>
          </a:prstGeom>
          <a:solidFill>
            <a:srgbClr val="E43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6BC498-549A-5E76-2D7E-BE1586362DB8}"/>
              </a:ext>
            </a:extLst>
          </p:cNvPr>
          <p:cNvSpPr/>
          <p:nvPr/>
        </p:nvSpPr>
        <p:spPr>
          <a:xfrm>
            <a:off x="7771757" y="4959119"/>
            <a:ext cx="571894" cy="571892"/>
          </a:xfrm>
          <a:prstGeom prst="ellipse">
            <a:avLst/>
          </a:prstGeom>
          <a:solidFill>
            <a:srgbClr val="E434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40114E0-E638-A3EE-475E-788C79C52217}"/>
              </a:ext>
            </a:extLst>
          </p:cNvPr>
          <p:cNvSpPr/>
          <p:nvPr/>
        </p:nvSpPr>
        <p:spPr>
          <a:xfrm flipH="1">
            <a:off x="228282" y="103831"/>
            <a:ext cx="8674737" cy="430226"/>
          </a:xfrm>
          <a:prstGeom prst="roundRect">
            <a:avLst>
              <a:gd name="adj" fmla="val 0"/>
            </a:avLst>
          </a:prstGeom>
          <a:solidFill>
            <a:srgbClr val="E4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7CF15D-B390-5B6F-13FD-AD295869B459}"/>
              </a:ext>
            </a:extLst>
          </p:cNvPr>
          <p:cNvSpPr txBox="1"/>
          <p:nvPr/>
        </p:nvSpPr>
        <p:spPr>
          <a:xfrm>
            <a:off x="564409" y="4574904"/>
            <a:ext cx="801518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333333"/>
                </a:solidFill>
                <a:latin typeface="+mj-lt"/>
              </a:rPr>
              <a:t>Urban listener</a:t>
            </a:r>
            <a:r>
              <a:rPr lang="en-US" sz="1300" b="1" dirty="0">
                <a:solidFill>
                  <a:srgbClr val="333333"/>
                </a:solidFill>
                <a:latin typeface="+mj-lt"/>
              </a:rPr>
              <a:t>s are planning to spend on a variety of items in the next 12 months.</a:t>
            </a:r>
            <a:endParaRPr lang="es-CO" sz="13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54DFBA-76C9-4484-AD4A-EE6890615EC6}"/>
              </a:ext>
            </a:extLst>
          </p:cNvPr>
          <p:cNvSpPr txBox="1"/>
          <p:nvPr/>
        </p:nvSpPr>
        <p:spPr>
          <a:xfrm>
            <a:off x="1892299" y="118889"/>
            <a:ext cx="53467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Profile of the Urban 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Listener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7B2E0-7883-74E3-0E13-D342AFAE5738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D59A3-5948-E30A-0DB4-95A95CF405A0}"/>
              </a:ext>
            </a:extLst>
          </p:cNvPr>
          <p:cNvSpPr txBox="1"/>
          <p:nvPr/>
        </p:nvSpPr>
        <p:spPr>
          <a:xfrm>
            <a:off x="60257" y="6321155"/>
            <a:ext cx="5589268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l" rtl="0"/>
            <a:r>
              <a:rPr lang="en-US" sz="600" dirty="0">
                <a:latin typeface="+mj-lt"/>
              </a:rPr>
              <a:t>2024 Spring MRI-Simmons USA; A18+; Urban format; % of Target; Target Index vs. </a:t>
            </a:r>
            <a:r>
              <a:rPr lang="en-US" sz="600">
                <a:latin typeface="+mj-lt"/>
              </a:rPr>
              <a:t>National </a:t>
            </a:r>
            <a:r>
              <a:rPr lang="en-US" sz="600" dirty="0">
                <a:latin typeface="+mj-lt"/>
              </a:rPr>
              <a:t>Average of 100.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866CF2-95BB-817C-A99D-0A40D4AED513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15E0DD-12CE-B706-D50D-CF2087F59D5F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38A53-F97E-92BB-747B-AB10D964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F55C16-C803-C776-E6E8-741EC6705D94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© 2024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Rights Reserved</a:t>
            </a:r>
            <a:endParaRPr lang="en-US" sz="600" dirty="0"/>
          </a:p>
        </p:txBody>
      </p:sp>
      <p:sp>
        <p:nvSpPr>
          <p:cNvPr id="15" name="CuadroTexto 2">
            <a:extLst>
              <a:ext uri="{FF2B5EF4-FFF2-40B4-BE49-F238E27FC236}">
                <a16:creationId xmlns:a16="http://schemas.microsoft.com/office/drawing/2014/main" id="{04119760-B6BB-DBA6-FDEE-DC01562BFACE}"/>
              </a:ext>
            </a:extLst>
          </p:cNvPr>
          <p:cNvSpPr txBox="1"/>
          <p:nvPr/>
        </p:nvSpPr>
        <p:spPr>
          <a:xfrm>
            <a:off x="144081" y="511117"/>
            <a:ext cx="55892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j-lt"/>
              </a:rPr>
              <a:t>Profile information for urban </a:t>
            </a:r>
            <a:r>
              <a:rPr lang="pt-BR" sz="1300" b="1" dirty="0">
                <a:latin typeface="+mj-lt"/>
              </a:rPr>
              <a:t>listener</a:t>
            </a:r>
            <a:r>
              <a:rPr lang="en-US" sz="1300" b="1" dirty="0">
                <a:latin typeface="+mj-lt"/>
              </a:rPr>
              <a:t>s:</a:t>
            </a:r>
            <a:endParaRPr lang="en-US" sz="1300" dirty="0">
              <a:solidFill>
                <a:srgbClr val="0D0D0D"/>
              </a:solidFill>
              <a:latin typeface="+mj-lt"/>
            </a:endParaRPr>
          </a:p>
        </p:txBody>
      </p:sp>
      <p:sp>
        <p:nvSpPr>
          <p:cNvPr id="22" name="CuadroTexto 2">
            <a:extLst>
              <a:ext uri="{FF2B5EF4-FFF2-40B4-BE49-F238E27FC236}">
                <a16:creationId xmlns:a16="http://schemas.microsoft.com/office/drawing/2014/main" id="{77F090DA-468F-D1FE-4CB2-308897AA3584}"/>
              </a:ext>
            </a:extLst>
          </p:cNvPr>
          <p:cNvSpPr txBox="1"/>
          <p:nvPr/>
        </p:nvSpPr>
        <p:spPr>
          <a:xfrm>
            <a:off x="366069" y="5552096"/>
            <a:ext cx="1440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33333"/>
                </a:solidFill>
                <a:latin typeface="+mj-lt"/>
              </a:rPr>
              <a:t>plan to purchase or lease a vehicle in the next year.</a:t>
            </a:r>
          </a:p>
        </p:txBody>
      </p:sp>
      <p:sp>
        <p:nvSpPr>
          <p:cNvPr id="23" name="CuadroTexto 2">
            <a:extLst>
              <a:ext uri="{FF2B5EF4-FFF2-40B4-BE49-F238E27FC236}">
                <a16:creationId xmlns:a16="http://schemas.microsoft.com/office/drawing/2014/main" id="{895904EE-FA1E-AB9D-F14A-BBEDEB00C97B}"/>
              </a:ext>
            </a:extLst>
          </p:cNvPr>
          <p:cNvSpPr txBox="1"/>
          <p:nvPr/>
        </p:nvSpPr>
        <p:spPr>
          <a:xfrm>
            <a:off x="2008886" y="5552096"/>
            <a:ext cx="16655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33333"/>
                </a:solidFill>
                <a:latin typeface="+mj-lt"/>
              </a:rPr>
              <a:t>more likely than the U.S. average to plan </a:t>
            </a:r>
            <a:br>
              <a:rPr lang="en-US" sz="1100" dirty="0">
                <a:solidFill>
                  <a:srgbClr val="333333"/>
                </a:solidFill>
                <a:latin typeface="+mj-lt"/>
              </a:rPr>
            </a:br>
            <a:r>
              <a:rPr lang="en-US" sz="1100" dirty="0">
                <a:solidFill>
                  <a:srgbClr val="333333"/>
                </a:solidFill>
                <a:latin typeface="+mj-lt"/>
              </a:rPr>
              <a:t>to purchase a home.</a:t>
            </a:r>
          </a:p>
        </p:txBody>
      </p:sp>
      <p:sp>
        <p:nvSpPr>
          <p:cNvPr id="24" name="CuadroTexto 2">
            <a:extLst>
              <a:ext uri="{FF2B5EF4-FFF2-40B4-BE49-F238E27FC236}">
                <a16:creationId xmlns:a16="http://schemas.microsoft.com/office/drawing/2014/main" id="{73C5E3CA-1408-C1CA-93BB-341F1208B113}"/>
              </a:ext>
            </a:extLst>
          </p:cNvPr>
          <p:cNvSpPr txBox="1"/>
          <p:nvPr/>
        </p:nvSpPr>
        <p:spPr>
          <a:xfrm>
            <a:off x="4001055" y="5552096"/>
            <a:ext cx="1141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33333"/>
                </a:solidFill>
                <a:latin typeface="+mj-lt"/>
              </a:rPr>
              <a:t>plan to travel within </a:t>
            </a:r>
          </a:p>
          <a:p>
            <a:pPr algn="ctr"/>
            <a:r>
              <a:rPr lang="en-US" sz="1100" dirty="0">
                <a:solidFill>
                  <a:srgbClr val="333333"/>
                </a:solidFill>
                <a:latin typeface="+mj-lt"/>
              </a:rPr>
              <a:t>the U.S. </a:t>
            </a:r>
          </a:p>
        </p:txBody>
      </p:sp>
      <p:sp>
        <p:nvSpPr>
          <p:cNvPr id="25" name="CuadroTexto 2">
            <a:extLst>
              <a:ext uri="{FF2B5EF4-FFF2-40B4-BE49-F238E27FC236}">
                <a16:creationId xmlns:a16="http://schemas.microsoft.com/office/drawing/2014/main" id="{74E7DD40-A629-3F5C-2DA0-1A6E5C7FA6A8}"/>
              </a:ext>
            </a:extLst>
          </p:cNvPr>
          <p:cNvSpPr txBox="1"/>
          <p:nvPr/>
        </p:nvSpPr>
        <p:spPr>
          <a:xfrm>
            <a:off x="5605202" y="5552096"/>
            <a:ext cx="1420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33333"/>
                </a:solidFill>
                <a:latin typeface="+mj-lt"/>
              </a:rPr>
              <a:t>more likely to plan on starting or going back to school.</a:t>
            </a:r>
          </a:p>
        </p:txBody>
      </p:sp>
      <p:sp>
        <p:nvSpPr>
          <p:cNvPr id="26" name="CuadroTexto 2">
            <a:extLst>
              <a:ext uri="{FF2B5EF4-FFF2-40B4-BE49-F238E27FC236}">
                <a16:creationId xmlns:a16="http://schemas.microsoft.com/office/drawing/2014/main" id="{D9AF7747-C6C8-F51E-30DC-AA52DA9F629F}"/>
              </a:ext>
            </a:extLst>
          </p:cNvPr>
          <p:cNvSpPr txBox="1"/>
          <p:nvPr/>
        </p:nvSpPr>
        <p:spPr>
          <a:xfrm>
            <a:off x="7466706" y="5552096"/>
            <a:ext cx="1181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33333"/>
                </a:solidFill>
                <a:latin typeface="+mj-lt"/>
              </a:rPr>
              <a:t>more likely to start or buy a new business.</a:t>
            </a:r>
          </a:p>
        </p:txBody>
      </p:sp>
      <p:sp>
        <p:nvSpPr>
          <p:cNvPr id="33" name="CuadroTexto 2">
            <a:extLst>
              <a:ext uri="{FF2B5EF4-FFF2-40B4-BE49-F238E27FC236}">
                <a16:creationId xmlns:a16="http://schemas.microsoft.com/office/drawing/2014/main" id="{EB18516F-7DAF-AD16-36F7-34F36D35A898}"/>
              </a:ext>
            </a:extLst>
          </p:cNvPr>
          <p:cNvSpPr txBox="1"/>
          <p:nvPr/>
        </p:nvSpPr>
        <p:spPr>
          <a:xfrm>
            <a:off x="269126" y="5053265"/>
            <a:ext cx="16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37%</a:t>
            </a:r>
          </a:p>
        </p:txBody>
      </p:sp>
      <p:sp>
        <p:nvSpPr>
          <p:cNvPr id="34" name="CuadroTexto 2">
            <a:extLst>
              <a:ext uri="{FF2B5EF4-FFF2-40B4-BE49-F238E27FC236}">
                <a16:creationId xmlns:a16="http://schemas.microsoft.com/office/drawing/2014/main" id="{A3F4324C-4A5F-FC16-DAC5-9808EEAF529E}"/>
              </a:ext>
            </a:extLst>
          </p:cNvPr>
          <p:cNvSpPr txBox="1"/>
          <p:nvPr/>
        </p:nvSpPr>
        <p:spPr>
          <a:xfrm>
            <a:off x="1892299" y="5053265"/>
            <a:ext cx="187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55%</a:t>
            </a:r>
          </a:p>
        </p:txBody>
      </p:sp>
      <p:sp>
        <p:nvSpPr>
          <p:cNvPr id="35" name="CuadroTexto 2">
            <a:extLst>
              <a:ext uri="{FF2B5EF4-FFF2-40B4-BE49-F238E27FC236}">
                <a16:creationId xmlns:a16="http://schemas.microsoft.com/office/drawing/2014/main" id="{BF66F999-D726-DD47-5A55-B82CD4B79016}"/>
              </a:ext>
            </a:extLst>
          </p:cNvPr>
          <p:cNvSpPr txBox="1"/>
          <p:nvPr/>
        </p:nvSpPr>
        <p:spPr>
          <a:xfrm>
            <a:off x="4001055" y="5053265"/>
            <a:ext cx="114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67%</a:t>
            </a:r>
          </a:p>
        </p:txBody>
      </p:sp>
      <p:sp>
        <p:nvSpPr>
          <p:cNvPr id="36" name="CuadroTexto 2">
            <a:extLst>
              <a:ext uri="{FF2B5EF4-FFF2-40B4-BE49-F238E27FC236}">
                <a16:creationId xmlns:a16="http://schemas.microsoft.com/office/drawing/2014/main" id="{79E2E5BF-599C-29E4-9953-CF658AF5A246}"/>
              </a:ext>
            </a:extLst>
          </p:cNvPr>
          <p:cNvSpPr txBox="1"/>
          <p:nvPr/>
        </p:nvSpPr>
        <p:spPr>
          <a:xfrm>
            <a:off x="5500961" y="5053265"/>
            <a:ext cx="162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72%</a:t>
            </a:r>
          </a:p>
        </p:txBody>
      </p:sp>
      <p:sp>
        <p:nvSpPr>
          <p:cNvPr id="37" name="CuadroTexto 2">
            <a:extLst>
              <a:ext uri="{FF2B5EF4-FFF2-40B4-BE49-F238E27FC236}">
                <a16:creationId xmlns:a16="http://schemas.microsoft.com/office/drawing/2014/main" id="{82453990-0D81-1E07-F1FC-BDAC00D7F427}"/>
              </a:ext>
            </a:extLst>
          </p:cNvPr>
          <p:cNvSpPr txBox="1"/>
          <p:nvPr/>
        </p:nvSpPr>
        <p:spPr>
          <a:xfrm>
            <a:off x="7399230" y="5053265"/>
            <a:ext cx="131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j-lt"/>
              </a:rPr>
              <a:t>2x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5A84846-A74F-B1F3-6C50-F8AA6BC99D6C}"/>
              </a:ext>
            </a:extLst>
          </p:cNvPr>
          <p:cNvGrpSpPr/>
          <p:nvPr/>
        </p:nvGrpSpPr>
        <p:grpSpPr>
          <a:xfrm>
            <a:off x="240984" y="2980849"/>
            <a:ext cx="4901960" cy="498590"/>
            <a:chOff x="240984" y="3196367"/>
            <a:chExt cx="4901960" cy="4985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1CD1653-CAD3-629C-7A17-1244EAB767A4}"/>
                </a:ext>
              </a:extLst>
            </p:cNvPr>
            <p:cNvSpPr/>
            <p:nvPr/>
          </p:nvSpPr>
          <p:spPr>
            <a:xfrm>
              <a:off x="240984" y="3196367"/>
              <a:ext cx="4901960" cy="4985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4826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8ACEC5B-644B-5C1E-1B04-DAC728A3DD3E}"/>
                </a:ext>
              </a:extLst>
            </p:cNvPr>
            <p:cNvSpPr/>
            <p:nvPr/>
          </p:nvSpPr>
          <p:spPr>
            <a:xfrm>
              <a:off x="297486" y="3235812"/>
              <a:ext cx="409745" cy="409745"/>
            </a:xfrm>
            <a:prstGeom prst="roundRect">
              <a:avLst>
                <a:gd name="adj" fmla="val 13079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BC968C-EAE6-0D7B-B306-45CDB397783B}"/>
              </a:ext>
            </a:extLst>
          </p:cNvPr>
          <p:cNvGrpSpPr/>
          <p:nvPr/>
        </p:nvGrpSpPr>
        <p:grpSpPr>
          <a:xfrm>
            <a:off x="240984" y="2439554"/>
            <a:ext cx="4901960" cy="498590"/>
            <a:chOff x="240984" y="2639346"/>
            <a:chExt cx="4901960" cy="49859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EF9C46C-2DF0-8F02-D4D3-81898D71B509}"/>
                </a:ext>
              </a:extLst>
            </p:cNvPr>
            <p:cNvSpPr/>
            <p:nvPr/>
          </p:nvSpPr>
          <p:spPr>
            <a:xfrm>
              <a:off x="240984" y="2639346"/>
              <a:ext cx="4901960" cy="4985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4826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F1321237-2644-D6D1-CBBD-B46589874403}"/>
                </a:ext>
              </a:extLst>
            </p:cNvPr>
            <p:cNvSpPr/>
            <p:nvPr/>
          </p:nvSpPr>
          <p:spPr>
            <a:xfrm>
              <a:off x="297486" y="2680358"/>
              <a:ext cx="409745" cy="409745"/>
            </a:xfrm>
            <a:prstGeom prst="roundRect">
              <a:avLst>
                <a:gd name="adj" fmla="val 13079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F164351-58D0-06A1-1B27-67ECF2DFC875}"/>
              </a:ext>
            </a:extLst>
          </p:cNvPr>
          <p:cNvGrpSpPr/>
          <p:nvPr/>
        </p:nvGrpSpPr>
        <p:grpSpPr>
          <a:xfrm>
            <a:off x="240984" y="1898259"/>
            <a:ext cx="4901960" cy="498590"/>
            <a:chOff x="240984" y="2082325"/>
            <a:chExt cx="4901960" cy="49859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DAA5391-16E0-4D69-E228-0A52279212FE}"/>
                </a:ext>
              </a:extLst>
            </p:cNvPr>
            <p:cNvSpPr/>
            <p:nvPr/>
          </p:nvSpPr>
          <p:spPr>
            <a:xfrm>
              <a:off x="240984" y="2082325"/>
              <a:ext cx="4901960" cy="4985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4826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2C9769D-4010-1DD7-54C8-2B0C87E96873}"/>
                </a:ext>
              </a:extLst>
            </p:cNvPr>
            <p:cNvSpPr/>
            <p:nvPr/>
          </p:nvSpPr>
          <p:spPr>
            <a:xfrm>
              <a:off x="297486" y="2127173"/>
              <a:ext cx="409745" cy="409745"/>
            </a:xfrm>
            <a:prstGeom prst="roundRect">
              <a:avLst>
                <a:gd name="adj" fmla="val 13079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697E2D7-CFCC-A3F0-5D89-24F43DF57DA5}"/>
              </a:ext>
            </a:extLst>
          </p:cNvPr>
          <p:cNvGrpSpPr/>
          <p:nvPr/>
        </p:nvGrpSpPr>
        <p:grpSpPr>
          <a:xfrm>
            <a:off x="240984" y="1356964"/>
            <a:ext cx="4901960" cy="498590"/>
            <a:chOff x="240984" y="1525304"/>
            <a:chExt cx="4901960" cy="49859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D20F6C-6261-DFE3-803B-9C04C87143B3}"/>
                </a:ext>
              </a:extLst>
            </p:cNvPr>
            <p:cNvSpPr/>
            <p:nvPr/>
          </p:nvSpPr>
          <p:spPr>
            <a:xfrm>
              <a:off x="240984" y="1525304"/>
              <a:ext cx="4901960" cy="4985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4826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ECDCCCD9-A99E-0793-095A-F2D6808CDBD1}"/>
                </a:ext>
              </a:extLst>
            </p:cNvPr>
            <p:cNvSpPr/>
            <p:nvPr/>
          </p:nvSpPr>
          <p:spPr>
            <a:xfrm>
              <a:off x="297486" y="1567913"/>
              <a:ext cx="409745" cy="409745"/>
            </a:xfrm>
            <a:prstGeom prst="roundRect">
              <a:avLst>
                <a:gd name="adj" fmla="val 13079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DA7B305-9950-252B-CC27-16393EFCEBF5}"/>
              </a:ext>
            </a:extLst>
          </p:cNvPr>
          <p:cNvGrpSpPr/>
          <p:nvPr/>
        </p:nvGrpSpPr>
        <p:grpSpPr>
          <a:xfrm>
            <a:off x="240984" y="815669"/>
            <a:ext cx="4901960" cy="498590"/>
            <a:chOff x="240984" y="968283"/>
            <a:chExt cx="4901960" cy="4985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7FF4F5F-045B-109A-A668-BB1EC9B04338}"/>
                </a:ext>
              </a:extLst>
            </p:cNvPr>
            <p:cNvSpPr/>
            <p:nvPr/>
          </p:nvSpPr>
          <p:spPr>
            <a:xfrm>
              <a:off x="240984" y="968283"/>
              <a:ext cx="4901960" cy="49859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4826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Poppins" panose="00000500000000000000" pitchFamily="2" charset="0"/>
                </a:rPr>
                <a:t> 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E36C48E-A344-D6C2-4BAF-9F90337143BC}"/>
                </a:ext>
              </a:extLst>
            </p:cNvPr>
            <p:cNvSpPr/>
            <p:nvPr/>
          </p:nvSpPr>
          <p:spPr>
            <a:xfrm>
              <a:off x="297486" y="1016233"/>
              <a:ext cx="409745" cy="409745"/>
            </a:xfrm>
            <a:prstGeom prst="roundRect">
              <a:avLst>
                <a:gd name="adj" fmla="val 13079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96C73-36B7-0BA1-CFAF-2F82986E1274}"/>
              </a:ext>
            </a:extLst>
          </p:cNvPr>
          <p:cNvSpPr txBox="1"/>
          <p:nvPr/>
        </p:nvSpPr>
        <p:spPr>
          <a:xfrm>
            <a:off x="763733" y="3089186"/>
            <a:ext cx="4379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/>
            <a:r>
              <a:rPr lang="en-US" sz="1100" b="1" dirty="0">
                <a:solidFill>
                  <a:srgbClr val="0D0D0D"/>
                </a:solidFill>
                <a:latin typeface="+mj-lt"/>
              </a:rPr>
              <a:t>66% </a:t>
            </a:r>
            <a:r>
              <a:rPr lang="en-US" sz="1100" dirty="0">
                <a:solidFill>
                  <a:srgbClr val="0D0D0D"/>
                </a:solidFill>
                <a:latin typeface="+mj-lt"/>
              </a:rPr>
              <a:t>have an annual household income of less than $100,000.</a:t>
            </a:r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id="{6DCD9C6F-1646-84C7-D3E9-147004D4957B}"/>
              </a:ext>
            </a:extLst>
          </p:cNvPr>
          <p:cNvSpPr txBox="1"/>
          <p:nvPr/>
        </p:nvSpPr>
        <p:spPr>
          <a:xfrm>
            <a:off x="763733" y="933935"/>
            <a:ext cx="4379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/>
            <a:r>
              <a:rPr lang="en-US" sz="1100" b="1" dirty="0">
                <a:solidFill>
                  <a:srgbClr val="0D0D0D"/>
                </a:solidFill>
                <a:latin typeface="+mj-lt"/>
              </a:rPr>
              <a:t>43% </a:t>
            </a:r>
            <a:r>
              <a:rPr lang="en-US" sz="1100" dirty="0">
                <a:solidFill>
                  <a:srgbClr val="0D0D0D"/>
                </a:solidFill>
                <a:latin typeface="+mj-lt"/>
              </a:rPr>
              <a:t>are male.</a:t>
            </a: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3154411B-FED4-1694-F2F9-C84F685F49C2}"/>
              </a:ext>
            </a:extLst>
          </p:cNvPr>
          <p:cNvSpPr txBox="1"/>
          <p:nvPr/>
        </p:nvSpPr>
        <p:spPr>
          <a:xfrm>
            <a:off x="763733" y="1469935"/>
            <a:ext cx="4379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 algn="just"/>
            <a:r>
              <a:rPr lang="en-US" sz="1100" b="1" dirty="0">
                <a:solidFill>
                  <a:srgbClr val="0D0D0D"/>
                </a:solidFill>
                <a:latin typeface="+mj-lt"/>
              </a:rPr>
              <a:t>57% </a:t>
            </a:r>
            <a:r>
              <a:rPr lang="en-US" sz="1100" dirty="0">
                <a:solidFill>
                  <a:srgbClr val="0D0D0D"/>
                </a:solidFill>
                <a:latin typeface="+mj-lt"/>
              </a:rPr>
              <a:t>are female.</a:t>
            </a:r>
          </a:p>
        </p:txBody>
      </p:sp>
      <p:sp>
        <p:nvSpPr>
          <p:cNvPr id="18" name="CuadroTexto 2">
            <a:extLst>
              <a:ext uri="{FF2B5EF4-FFF2-40B4-BE49-F238E27FC236}">
                <a16:creationId xmlns:a16="http://schemas.microsoft.com/office/drawing/2014/main" id="{0F932C75-372A-F03E-D96F-E1A05DB6B25E}"/>
              </a:ext>
            </a:extLst>
          </p:cNvPr>
          <p:cNvSpPr txBox="1"/>
          <p:nvPr/>
        </p:nvSpPr>
        <p:spPr>
          <a:xfrm>
            <a:off x="763733" y="2019227"/>
            <a:ext cx="4379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/>
            <a:r>
              <a:rPr lang="en-US" sz="1100" b="1" dirty="0">
                <a:solidFill>
                  <a:srgbClr val="0D0D0D"/>
                </a:solidFill>
                <a:latin typeface="+mj-lt"/>
              </a:rPr>
              <a:t>46% </a:t>
            </a:r>
            <a:r>
              <a:rPr lang="en-US" sz="1100" dirty="0">
                <a:solidFill>
                  <a:srgbClr val="0D0D0D"/>
                </a:solidFill>
                <a:latin typeface="+mj-lt"/>
              </a:rPr>
              <a:t>own their home.</a:t>
            </a:r>
          </a:p>
        </p:txBody>
      </p:sp>
      <p:sp>
        <p:nvSpPr>
          <p:cNvPr id="19" name="CuadroTexto 2">
            <a:extLst>
              <a:ext uri="{FF2B5EF4-FFF2-40B4-BE49-F238E27FC236}">
                <a16:creationId xmlns:a16="http://schemas.microsoft.com/office/drawing/2014/main" id="{0042C8CE-69A6-9626-8110-3F10CA471124}"/>
              </a:ext>
            </a:extLst>
          </p:cNvPr>
          <p:cNvSpPr txBox="1"/>
          <p:nvPr/>
        </p:nvSpPr>
        <p:spPr>
          <a:xfrm>
            <a:off x="763733" y="2547157"/>
            <a:ext cx="4379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/>
            <a:r>
              <a:rPr lang="en-US" sz="1100" b="1" dirty="0">
                <a:solidFill>
                  <a:srgbClr val="0D0D0D"/>
                </a:solidFill>
                <a:latin typeface="+mj-lt"/>
              </a:rPr>
              <a:t>66% </a:t>
            </a:r>
            <a:r>
              <a:rPr lang="en-US" sz="1100" dirty="0">
                <a:solidFill>
                  <a:srgbClr val="0D0D0D"/>
                </a:solidFill>
                <a:latin typeface="+mj-lt"/>
              </a:rPr>
              <a:t>are employed.</a:t>
            </a:r>
          </a:p>
        </p:txBody>
      </p:sp>
      <p:sp>
        <p:nvSpPr>
          <p:cNvPr id="20" name="CuadroTexto 2">
            <a:extLst>
              <a:ext uri="{FF2B5EF4-FFF2-40B4-BE49-F238E27FC236}">
                <a16:creationId xmlns:a16="http://schemas.microsoft.com/office/drawing/2014/main" id="{984FCC30-799A-E733-F81E-D2877D9D84A8}"/>
              </a:ext>
            </a:extLst>
          </p:cNvPr>
          <p:cNvSpPr txBox="1"/>
          <p:nvPr/>
        </p:nvSpPr>
        <p:spPr>
          <a:xfrm>
            <a:off x="763733" y="3631189"/>
            <a:ext cx="4379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/>
            <a:r>
              <a:rPr lang="en-US" sz="1100" b="1" dirty="0">
                <a:solidFill>
                  <a:srgbClr val="0D0D0D"/>
                </a:solidFill>
                <a:latin typeface="+mj-lt"/>
              </a:rPr>
              <a:t>44% </a:t>
            </a:r>
            <a:r>
              <a:rPr lang="en-US" sz="1100" dirty="0">
                <a:solidFill>
                  <a:srgbClr val="0D0D0D"/>
                </a:solidFill>
                <a:latin typeface="+mj-lt"/>
              </a:rPr>
              <a:t>say that listening to the radio is relaxing.</a:t>
            </a:r>
          </a:p>
        </p:txBody>
      </p:sp>
      <p:sp>
        <p:nvSpPr>
          <p:cNvPr id="21" name="CuadroTexto 2">
            <a:extLst>
              <a:ext uri="{FF2B5EF4-FFF2-40B4-BE49-F238E27FC236}">
                <a16:creationId xmlns:a16="http://schemas.microsoft.com/office/drawing/2014/main" id="{95E86504-6B9F-5E06-57DA-A3277A2DC046}"/>
              </a:ext>
            </a:extLst>
          </p:cNvPr>
          <p:cNvSpPr txBox="1"/>
          <p:nvPr/>
        </p:nvSpPr>
        <p:spPr>
          <a:xfrm>
            <a:off x="763733" y="4185247"/>
            <a:ext cx="4379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/>
            <a:r>
              <a:rPr lang="en-US" sz="1100" b="1" dirty="0">
                <a:solidFill>
                  <a:srgbClr val="0D0D0D"/>
                </a:solidFill>
                <a:latin typeface="+mj-lt"/>
              </a:rPr>
              <a:t>46% </a:t>
            </a:r>
            <a:r>
              <a:rPr lang="en-US" sz="1100" dirty="0">
                <a:solidFill>
                  <a:srgbClr val="0D0D0D"/>
                </a:solidFill>
                <a:latin typeface="+mj-lt"/>
              </a:rPr>
              <a:t>of them affirm that the radio puts them in a good mood.</a:t>
            </a:r>
          </a:p>
        </p:txBody>
      </p:sp>
      <p:sp>
        <p:nvSpPr>
          <p:cNvPr id="68" name="CuadroTexto 2">
            <a:extLst>
              <a:ext uri="{FF2B5EF4-FFF2-40B4-BE49-F238E27FC236}">
                <a16:creationId xmlns:a16="http://schemas.microsoft.com/office/drawing/2014/main" id="{A630A02E-91F8-6C2D-75AF-7C8D9C4C50B8}"/>
              </a:ext>
            </a:extLst>
          </p:cNvPr>
          <p:cNvSpPr txBox="1"/>
          <p:nvPr/>
        </p:nvSpPr>
        <p:spPr>
          <a:xfrm>
            <a:off x="4256595" y="511117"/>
            <a:ext cx="55892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Target Age Composition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02A74E0-95C9-EF94-3C5A-3CC2C0AC21AC}"/>
              </a:ext>
            </a:extLst>
          </p:cNvPr>
          <p:cNvSpPr/>
          <p:nvPr/>
        </p:nvSpPr>
        <p:spPr>
          <a:xfrm>
            <a:off x="5199445" y="815668"/>
            <a:ext cx="3703571" cy="375923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BA92DBA8-612A-B683-8371-FE8D9D3EE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139559"/>
              </p:ext>
            </p:extLst>
          </p:nvPr>
        </p:nvGraphicFramePr>
        <p:xfrm>
          <a:off x="5142945" y="1424264"/>
          <a:ext cx="3832112" cy="292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7" name="Picture 76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D52D7A02-194A-948E-E1CC-F0A6FF8C6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9" y="1456220"/>
            <a:ext cx="292417" cy="292417"/>
          </a:xfrm>
          <a:prstGeom prst="rect">
            <a:avLst/>
          </a:prstGeom>
        </p:spPr>
      </p:pic>
      <p:pic>
        <p:nvPicPr>
          <p:cNvPr id="79" name="Picture 78" descr="A white line drawing of a person&#10;&#10;Description automatically generated">
            <a:extLst>
              <a:ext uri="{FF2B5EF4-FFF2-40B4-BE49-F238E27FC236}">
                <a16:creationId xmlns:a16="http://schemas.microsoft.com/office/drawing/2014/main" id="{745EB057-0918-B9AB-C696-5B8936C78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0" y="918067"/>
            <a:ext cx="292806" cy="292806"/>
          </a:xfrm>
          <a:prstGeom prst="rect">
            <a:avLst/>
          </a:prstGeom>
        </p:spPr>
      </p:pic>
      <p:pic>
        <p:nvPicPr>
          <p:cNvPr id="81" name="Picture 80" descr="A family in a house&#10;&#10;Description automatically generated">
            <a:extLst>
              <a:ext uri="{FF2B5EF4-FFF2-40B4-BE49-F238E27FC236}">
                <a16:creationId xmlns:a16="http://schemas.microsoft.com/office/drawing/2014/main" id="{A2A3E0DB-4524-655C-7D42-707499BAA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9" y="2011091"/>
            <a:ext cx="269216" cy="269216"/>
          </a:xfrm>
          <a:prstGeom prst="rect">
            <a:avLst/>
          </a:prstGeom>
        </p:spPr>
      </p:pic>
      <p:pic>
        <p:nvPicPr>
          <p:cNvPr id="83" name="Picture 82" descr="A white line drawing of a person with a briefcase&#10;&#10;Description automatically generated">
            <a:extLst>
              <a:ext uri="{FF2B5EF4-FFF2-40B4-BE49-F238E27FC236}">
                <a16:creationId xmlns:a16="http://schemas.microsoft.com/office/drawing/2014/main" id="{2E5E5DB1-EF11-AE87-DC99-51E59308CC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9" y="2546065"/>
            <a:ext cx="282415" cy="282415"/>
          </a:xfrm>
          <a:prstGeom prst="rect">
            <a:avLst/>
          </a:prstGeom>
        </p:spPr>
      </p:pic>
      <p:pic>
        <p:nvPicPr>
          <p:cNvPr id="85" name="Picture 84" descr="A white line drawing of money and coins&#10;&#10;Description automatically generated">
            <a:extLst>
              <a:ext uri="{FF2B5EF4-FFF2-40B4-BE49-F238E27FC236}">
                <a16:creationId xmlns:a16="http://schemas.microsoft.com/office/drawing/2014/main" id="{BB9F50C9-D163-BEB4-9BC6-D8CF87B31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6" y="3082945"/>
            <a:ext cx="282416" cy="282416"/>
          </a:xfrm>
          <a:prstGeom prst="rect">
            <a:avLst/>
          </a:prstGeom>
        </p:spPr>
      </p:pic>
      <p:pic>
        <p:nvPicPr>
          <p:cNvPr id="89" name="Picture 88" descr="A white line drawing of a person with headphones&#10;&#10;Description automatically generated">
            <a:extLst>
              <a:ext uri="{FF2B5EF4-FFF2-40B4-BE49-F238E27FC236}">
                <a16:creationId xmlns:a16="http://schemas.microsoft.com/office/drawing/2014/main" id="{EB1618C1-1EEF-50E1-D0F5-F1F36C2543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2" y="4179757"/>
            <a:ext cx="276433" cy="276433"/>
          </a:xfrm>
          <a:prstGeom prst="rect">
            <a:avLst/>
          </a:prstGeom>
        </p:spPr>
      </p:pic>
      <p:pic>
        <p:nvPicPr>
          <p:cNvPr id="91" name="Picture 90" descr="A person wearing headphones and listening to music&#10;&#10;Description automatically generated">
            <a:extLst>
              <a:ext uri="{FF2B5EF4-FFF2-40B4-BE49-F238E27FC236}">
                <a16:creationId xmlns:a16="http://schemas.microsoft.com/office/drawing/2014/main" id="{30434CDE-F33C-DC88-971D-D63C6CF4A1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8" y="3637549"/>
            <a:ext cx="274996" cy="27499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69E4E2-A9C8-CAD2-41BE-24A6072AA3FD}"/>
              </a:ext>
            </a:extLst>
          </p:cNvPr>
          <p:cNvSpPr/>
          <p:nvPr/>
        </p:nvSpPr>
        <p:spPr>
          <a:xfrm>
            <a:off x="5283602" y="922708"/>
            <a:ext cx="3529400" cy="277000"/>
          </a:xfrm>
          <a:prstGeom prst="roundRect">
            <a:avLst>
              <a:gd name="adj" fmla="val 13079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2" name="CuadroTexto 2">
            <a:extLst>
              <a:ext uri="{FF2B5EF4-FFF2-40B4-BE49-F238E27FC236}">
                <a16:creationId xmlns:a16="http://schemas.microsoft.com/office/drawing/2014/main" id="{FECDD78A-0948-9436-27D8-77C582E25B29}"/>
              </a:ext>
            </a:extLst>
          </p:cNvPr>
          <p:cNvSpPr txBox="1"/>
          <p:nvPr/>
        </p:nvSpPr>
        <p:spPr>
          <a:xfrm>
            <a:off x="5522868" y="917384"/>
            <a:ext cx="3056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% of Target</a:t>
            </a:r>
          </a:p>
        </p:txBody>
      </p:sp>
    </p:spTree>
    <p:extLst>
      <p:ext uri="{BB962C8B-B14F-4D97-AF65-F5344CB8AC3E}">
        <p14:creationId xmlns:p14="http://schemas.microsoft.com/office/powerpoint/2010/main" val="176441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54650-CD90-167E-8DDA-A5D0D7BA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EC4A8C8-0730-F926-ED08-687A74E111ED}"/>
              </a:ext>
            </a:extLst>
          </p:cNvPr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solidFill>
            <a:srgbClr val="D51F2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Byrne Digital?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3CCCDD-2839-6C08-A2AD-CF1E1906A485}"/>
              </a:ext>
            </a:extLst>
          </p:cNvPr>
          <p:cNvSpPr/>
          <p:nvPr/>
        </p:nvSpPr>
        <p:spPr>
          <a:xfrm>
            <a:off x="0" y="6607728"/>
            <a:ext cx="9144000" cy="250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DA0B89-C579-B7A6-5E52-F719729628C6}"/>
              </a:ext>
            </a:extLst>
          </p:cNvPr>
          <p:cNvSpPr/>
          <p:nvPr/>
        </p:nvSpPr>
        <p:spPr>
          <a:xfrm>
            <a:off x="3765561" y="1370223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C249E-03E7-CEB3-C6B4-6D7FFE08985D}"/>
              </a:ext>
            </a:extLst>
          </p:cNvPr>
          <p:cNvSpPr/>
          <p:nvPr/>
        </p:nvSpPr>
        <p:spPr>
          <a:xfrm>
            <a:off x="9086343" y="1370223"/>
            <a:ext cx="57657" cy="1103636"/>
          </a:xfrm>
          <a:prstGeom prst="rect">
            <a:avLst/>
          </a:prstGeom>
          <a:solidFill>
            <a:srgbClr val="82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F37CD-B0D0-6164-5B9E-2BE4A716ACAD}"/>
              </a:ext>
            </a:extLst>
          </p:cNvPr>
          <p:cNvSpPr txBox="1"/>
          <p:nvPr/>
        </p:nvSpPr>
        <p:spPr>
          <a:xfrm>
            <a:off x="5684472" y="1479160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21119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821119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0B33-CEB0-A6F1-0109-C4A77E63C0BF}"/>
              </a:ext>
            </a:extLst>
          </p:cNvPr>
          <p:cNvSpPr txBox="1"/>
          <p:nvPr/>
        </p:nvSpPr>
        <p:spPr>
          <a:xfrm>
            <a:off x="5930103" y="1627730"/>
            <a:ext cx="225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First Targeting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A5553-3F0B-1693-E038-18225BF43068}"/>
              </a:ext>
            </a:extLst>
          </p:cNvPr>
          <p:cNvSpPr/>
          <p:nvPr/>
        </p:nvSpPr>
        <p:spPr>
          <a:xfrm>
            <a:off x="3765561" y="2604757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D6B3D-1ACE-4FF8-A3AB-04E3F66B2B28}"/>
              </a:ext>
            </a:extLst>
          </p:cNvPr>
          <p:cNvSpPr/>
          <p:nvPr/>
        </p:nvSpPr>
        <p:spPr>
          <a:xfrm>
            <a:off x="9086343" y="2604757"/>
            <a:ext cx="57657" cy="1103636"/>
          </a:xfrm>
          <a:prstGeom prst="rect">
            <a:avLst/>
          </a:prstGeom>
          <a:solidFill>
            <a:srgbClr val="82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563B0-8618-3770-C7F8-C8284CC5EC00}"/>
              </a:ext>
            </a:extLst>
          </p:cNvPr>
          <p:cNvSpPr txBox="1"/>
          <p:nvPr/>
        </p:nvSpPr>
        <p:spPr>
          <a:xfrm>
            <a:off x="5684472" y="2713694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21119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821119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EC251-9026-1F30-D39B-ABEDF14DAFFE}"/>
              </a:ext>
            </a:extLst>
          </p:cNvPr>
          <p:cNvSpPr txBox="1"/>
          <p:nvPr/>
        </p:nvSpPr>
        <p:spPr>
          <a:xfrm>
            <a:off x="5930103" y="2862264"/>
            <a:ext cx="211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Premium Inventory Placement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053BB1-BAE1-C62A-9EB6-6766955354CA}"/>
              </a:ext>
            </a:extLst>
          </p:cNvPr>
          <p:cNvSpPr/>
          <p:nvPr/>
        </p:nvSpPr>
        <p:spPr>
          <a:xfrm>
            <a:off x="3765561" y="3839291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EBC0D6-2452-FDBD-A098-17914F21A7B3}"/>
              </a:ext>
            </a:extLst>
          </p:cNvPr>
          <p:cNvSpPr/>
          <p:nvPr/>
        </p:nvSpPr>
        <p:spPr>
          <a:xfrm>
            <a:off x="9086343" y="3839291"/>
            <a:ext cx="57657" cy="1103636"/>
          </a:xfrm>
          <a:prstGeom prst="rect">
            <a:avLst/>
          </a:prstGeom>
          <a:solidFill>
            <a:srgbClr val="82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31E7B9-D548-B9C5-9E24-1B433A631B88}"/>
              </a:ext>
            </a:extLst>
          </p:cNvPr>
          <p:cNvSpPr txBox="1"/>
          <p:nvPr/>
        </p:nvSpPr>
        <p:spPr>
          <a:xfrm>
            <a:off x="5684472" y="3948228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21119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821119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12000-990E-8C84-1E8E-7CCCBC24BB11}"/>
              </a:ext>
            </a:extLst>
          </p:cNvPr>
          <p:cNvSpPr txBox="1"/>
          <p:nvPr/>
        </p:nvSpPr>
        <p:spPr>
          <a:xfrm>
            <a:off x="5930104" y="4096798"/>
            <a:ext cx="211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Experienced Hands-On Partner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2664B8-ABA2-56F7-0FA8-56514409ADB7}"/>
              </a:ext>
            </a:extLst>
          </p:cNvPr>
          <p:cNvSpPr/>
          <p:nvPr/>
        </p:nvSpPr>
        <p:spPr>
          <a:xfrm>
            <a:off x="3765561" y="5073826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CD79-2CA0-45D5-6194-F478842FD6AD}"/>
              </a:ext>
            </a:extLst>
          </p:cNvPr>
          <p:cNvSpPr/>
          <p:nvPr/>
        </p:nvSpPr>
        <p:spPr>
          <a:xfrm>
            <a:off x="9086343" y="5073826"/>
            <a:ext cx="57657" cy="1103636"/>
          </a:xfrm>
          <a:prstGeom prst="rect">
            <a:avLst/>
          </a:prstGeom>
          <a:solidFill>
            <a:srgbClr val="821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9CE815-B23C-AEE9-0889-FD46E71C2B10}"/>
              </a:ext>
            </a:extLst>
          </p:cNvPr>
          <p:cNvSpPr txBox="1"/>
          <p:nvPr/>
        </p:nvSpPr>
        <p:spPr>
          <a:xfrm>
            <a:off x="5684472" y="5182763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21119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821119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3D8F9A-6431-940A-D7A7-1A9FCBBFC293}"/>
              </a:ext>
            </a:extLst>
          </p:cNvPr>
          <p:cNvSpPr txBox="1"/>
          <p:nvPr/>
        </p:nvSpPr>
        <p:spPr>
          <a:xfrm>
            <a:off x="5930104" y="5331333"/>
            <a:ext cx="23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Performance-Driven Measurable Results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95AABC-EA58-0519-4B6B-29715A8FCB0E}"/>
              </a:ext>
            </a:extLst>
          </p:cNvPr>
          <p:cNvSpPr/>
          <p:nvPr/>
        </p:nvSpPr>
        <p:spPr>
          <a:xfrm>
            <a:off x="334780" y="1033801"/>
            <a:ext cx="5418036" cy="5418034"/>
          </a:xfrm>
          <a:prstGeom prst="ellipse">
            <a:avLst/>
          </a:prstGeom>
          <a:solidFill>
            <a:sysClr val="window" lastClr="FFFFFF">
              <a:alpha val="88000"/>
            </a:sys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C7EE6F-2139-DED1-CCB3-815407385655}"/>
              </a:ext>
            </a:extLst>
          </p:cNvPr>
          <p:cNvSpPr/>
          <p:nvPr/>
        </p:nvSpPr>
        <p:spPr>
          <a:xfrm>
            <a:off x="1462478" y="2159829"/>
            <a:ext cx="3162638" cy="3162636"/>
          </a:xfrm>
          <a:prstGeom prst="ellipse">
            <a:avLst/>
          </a:prstGeom>
          <a:gradFill>
            <a:gsLst>
              <a:gs pos="33000">
                <a:srgbClr val="D51F26"/>
              </a:gs>
              <a:gs pos="100000">
                <a:srgbClr val="0F1418"/>
              </a:gs>
            </a:gsLst>
            <a:lin ang="18900000" scaled="1"/>
          </a:gra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4E9C54-65AD-8DB1-810F-4316422E059C}"/>
              </a:ext>
            </a:extLst>
          </p:cNvPr>
          <p:cNvSpPr/>
          <p:nvPr/>
        </p:nvSpPr>
        <p:spPr>
          <a:xfrm>
            <a:off x="2322033" y="3018962"/>
            <a:ext cx="1443528" cy="1443524"/>
          </a:xfrm>
          <a:prstGeom prst="ellipse">
            <a:avLst/>
          </a:prstGeom>
          <a:solidFill>
            <a:srgbClr val="821119">
              <a:alpha val="92957"/>
            </a:srgb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76008D9-EC71-A9E8-4DBC-4E5BDA737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3420" y="1621292"/>
            <a:ext cx="584758" cy="5847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29222AF-635B-37F3-BA9B-7799C891C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3420" y="2824338"/>
            <a:ext cx="584758" cy="58475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B5F62F44-EB4A-24D6-7870-DEDC3DA9B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3420" y="4124502"/>
            <a:ext cx="584758" cy="58475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1B78768-2EC5-AC5A-3E4D-BA20D6C49A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3420" y="5331341"/>
            <a:ext cx="584758" cy="58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7A36E5-0DC2-7E81-AAB2-630BDF03A442}"/>
              </a:ext>
            </a:extLst>
          </p:cNvPr>
          <p:cNvSpPr txBox="1"/>
          <p:nvPr/>
        </p:nvSpPr>
        <p:spPr>
          <a:xfrm>
            <a:off x="350077" y="1233544"/>
            <a:ext cx="5418036" cy="54180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DRIVEN SOLUTIONS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3E37DC-46CA-3CCA-A902-584F1A986263}"/>
              </a:ext>
            </a:extLst>
          </p:cNvPr>
          <p:cNvSpPr txBox="1"/>
          <p:nvPr/>
        </p:nvSpPr>
        <p:spPr>
          <a:xfrm>
            <a:off x="1681714" y="2346578"/>
            <a:ext cx="2769720" cy="280945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 PLATFORM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E70783-EA1E-4ACA-4350-E4E262745C6A}"/>
              </a:ext>
            </a:extLst>
          </p:cNvPr>
          <p:cNvSpPr txBox="1"/>
          <p:nvPr/>
        </p:nvSpPr>
        <p:spPr>
          <a:xfrm>
            <a:off x="2490496" y="3160804"/>
            <a:ext cx="1137196" cy="11452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UNSTRUCTURED, ELEMENTAL DATA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AE0320-C9B0-98D2-8495-7D866BD277A1}"/>
              </a:ext>
            </a:extLst>
          </p:cNvPr>
          <p:cNvSpPr/>
          <p:nvPr/>
        </p:nvSpPr>
        <p:spPr>
          <a:xfrm>
            <a:off x="2594202" y="1815174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Retargeting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C44EEB-0960-9574-A3A4-8748BC8B4310}"/>
              </a:ext>
            </a:extLst>
          </p:cNvPr>
          <p:cNvSpPr/>
          <p:nvPr/>
        </p:nvSpPr>
        <p:spPr>
          <a:xfrm>
            <a:off x="3602424" y="1976094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E994D4-7AC3-F15A-1E8C-803260A1C40A}"/>
              </a:ext>
            </a:extLst>
          </p:cNvPr>
          <p:cNvSpPr/>
          <p:nvPr/>
        </p:nvSpPr>
        <p:spPr>
          <a:xfrm>
            <a:off x="4272462" y="2459981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3D8724-72FF-130D-974D-6B4430B45299}"/>
              </a:ext>
            </a:extLst>
          </p:cNvPr>
          <p:cNvSpPr/>
          <p:nvPr/>
        </p:nvSpPr>
        <p:spPr>
          <a:xfrm>
            <a:off x="4783430" y="3169231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Behavioral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07335F-2447-2D29-0DE0-9B8CDE6296F6}"/>
              </a:ext>
            </a:extLst>
          </p:cNvPr>
          <p:cNvSpPr/>
          <p:nvPr/>
        </p:nvSpPr>
        <p:spPr>
          <a:xfrm>
            <a:off x="4796024" y="3925291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4A4D96-01E8-82C3-15C5-3C3A0CA88222}"/>
              </a:ext>
            </a:extLst>
          </p:cNvPr>
          <p:cNvSpPr/>
          <p:nvPr/>
        </p:nvSpPr>
        <p:spPr>
          <a:xfrm>
            <a:off x="4719518" y="4593959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Waze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B045D8-BC7D-A149-9F86-8F2867EFC638}"/>
              </a:ext>
            </a:extLst>
          </p:cNvPr>
          <p:cNvSpPr/>
          <p:nvPr/>
        </p:nvSpPr>
        <p:spPr>
          <a:xfrm>
            <a:off x="4322282" y="5192203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Look-a-like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59F5C6-3228-ECEA-FBEB-E0BB579BA16F}"/>
              </a:ext>
            </a:extLst>
          </p:cNvPr>
          <p:cNvSpPr/>
          <p:nvPr/>
        </p:nvSpPr>
        <p:spPr>
          <a:xfrm>
            <a:off x="3726278" y="5669128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CRM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22CA96-7F48-F2DA-06CD-53FDC59494E0}"/>
              </a:ext>
            </a:extLst>
          </p:cNvPr>
          <p:cNvSpPr/>
          <p:nvPr/>
        </p:nvSpPr>
        <p:spPr>
          <a:xfrm>
            <a:off x="3075675" y="6107135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2DD2D9-22D0-4B2E-CD1D-0A3181A61ADA}"/>
              </a:ext>
            </a:extLst>
          </p:cNvPr>
          <p:cNvSpPr/>
          <p:nvPr/>
        </p:nvSpPr>
        <p:spPr>
          <a:xfrm>
            <a:off x="2259719" y="6126145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2DECE9-25F9-2AE7-589C-7E5B1B3AA772}"/>
              </a:ext>
            </a:extLst>
          </p:cNvPr>
          <p:cNvSpPr/>
          <p:nvPr/>
        </p:nvSpPr>
        <p:spPr>
          <a:xfrm>
            <a:off x="653646" y="4562298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Native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240F21-459E-1C08-6460-4CABF4DCCC6E}"/>
              </a:ext>
            </a:extLst>
          </p:cNvPr>
          <p:cNvSpPr/>
          <p:nvPr/>
        </p:nvSpPr>
        <p:spPr>
          <a:xfrm>
            <a:off x="1613828" y="5793353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OTT/CTV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638B59-8FA7-7DD4-2FB5-848C7F4ABA91}"/>
              </a:ext>
            </a:extLst>
          </p:cNvPr>
          <p:cNvSpPr/>
          <p:nvPr/>
        </p:nvSpPr>
        <p:spPr>
          <a:xfrm>
            <a:off x="803966" y="5238533"/>
            <a:ext cx="123921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 Search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Retargeting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351F27-3574-3B1E-3FDE-D7982084C5F7}"/>
              </a:ext>
            </a:extLst>
          </p:cNvPr>
          <p:cNvSpPr/>
          <p:nvPr/>
        </p:nvSpPr>
        <p:spPr>
          <a:xfrm>
            <a:off x="380079" y="3729429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Targeting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7B2FA8-A491-F295-2168-09A11582C780}"/>
              </a:ext>
            </a:extLst>
          </p:cNvPr>
          <p:cNvSpPr/>
          <p:nvPr/>
        </p:nvSpPr>
        <p:spPr>
          <a:xfrm>
            <a:off x="541381" y="3140898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Geo-Fencing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9A1F85-E92E-A372-5959-46C5AC07776F}"/>
              </a:ext>
            </a:extLst>
          </p:cNvPr>
          <p:cNvSpPr/>
          <p:nvPr/>
        </p:nvSpPr>
        <p:spPr>
          <a:xfrm>
            <a:off x="941835" y="2467350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Addressable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14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Geo-Fencing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347AB8-1F8A-563F-E436-BFB6D56E85BE}"/>
              </a:ext>
            </a:extLst>
          </p:cNvPr>
          <p:cNvSpPr/>
          <p:nvPr/>
        </p:nvSpPr>
        <p:spPr>
          <a:xfrm>
            <a:off x="2043183" y="2811069"/>
            <a:ext cx="2024209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Campaign Management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300E00-59DF-B857-8CCB-5FFED223948D}"/>
              </a:ext>
            </a:extLst>
          </p:cNvPr>
          <p:cNvSpPr/>
          <p:nvPr/>
        </p:nvSpPr>
        <p:spPr>
          <a:xfrm>
            <a:off x="3521067" y="3886556"/>
            <a:ext cx="1247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Reporting &amp;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Analytics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4A4BA76-DE59-D55E-F2DD-32095E755FF5}"/>
              </a:ext>
            </a:extLst>
          </p:cNvPr>
          <p:cNvSpPr/>
          <p:nvPr/>
        </p:nvSpPr>
        <p:spPr>
          <a:xfrm>
            <a:off x="2036391" y="4983791"/>
            <a:ext cx="202420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Rail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6B514D-5AFB-8092-3CCD-81BB2DEB6138}"/>
              </a:ext>
            </a:extLst>
          </p:cNvPr>
          <p:cNvSpPr/>
          <p:nvPr/>
        </p:nvSpPr>
        <p:spPr>
          <a:xfrm>
            <a:off x="951333" y="3836008"/>
            <a:ext cx="20242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Expansion,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Optimization &amp;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584612CE-F10E-EDAB-92D2-5629593414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3036" y="2093146"/>
            <a:ext cx="341599" cy="34159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A5BB5686-F19A-9B10-AC33-B0A20420D0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3871" y="1607290"/>
            <a:ext cx="341599" cy="341599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01E1A45C-DDA1-53D1-E7CD-8F3AF74553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3960" y="4181183"/>
            <a:ext cx="341599" cy="341599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A4B61434-C80B-F0CE-0AEC-5F0C8F224B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1280" y="3413969"/>
            <a:ext cx="341599" cy="341599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67462CD7-AAAA-C801-4EC3-78F78E48DC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57224" y="3560120"/>
            <a:ext cx="341599" cy="341599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01E921A4-8CD8-3CB6-B827-1883F49501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5800" y="2804726"/>
            <a:ext cx="341599" cy="341599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31295CE3-BBA6-380A-8861-6A432E2C22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94110" y="5322172"/>
            <a:ext cx="341599" cy="341599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67780CD-70AA-316B-4E5A-D0F5929AF9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33663" y="2082574"/>
            <a:ext cx="341599" cy="341599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069233DA-71E6-4741-902D-08ECA84CA9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45259" y="5693227"/>
            <a:ext cx="341599" cy="341599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E208B265-42B1-9E08-BE08-2DCE4E22537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57493" y="1455035"/>
            <a:ext cx="341599" cy="34159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2666E9D-C797-A6C7-EE77-9C3E4827FC2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76101" y="2818069"/>
            <a:ext cx="341599" cy="341599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373AD30D-DB2C-8646-E94F-F1538D7DAA6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91365" y="4892407"/>
            <a:ext cx="341599" cy="341599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AFDB8548-DB9C-87D4-FC0D-7AD64C5B513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856017" y="5427295"/>
            <a:ext cx="341599" cy="341599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88567F6F-D6B6-4DD6-C2DD-11C257F98555}"/>
              </a:ext>
            </a:extLst>
          </p:cNvPr>
          <p:cNvGrpSpPr/>
          <p:nvPr/>
        </p:nvGrpSpPr>
        <p:grpSpPr>
          <a:xfrm>
            <a:off x="1568032" y="1610298"/>
            <a:ext cx="1026170" cy="606836"/>
            <a:chOff x="1128912" y="1713806"/>
            <a:chExt cx="1026170" cy="60683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4F38C9A-EAF5-FDAE-C9E6-1DCDCE850872}"/>
                </a:ext>
              </a:extLst>
            </p:cNvPr>
            <p:cNvSpPr/>
            <p:nvPr/>
          </p:nvSpPr>
          <p:spPr>
            <a:xfrm>
              <a:off x="1128912" y="2023125"/>
              <a:ext cx="1026170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F14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Programmatic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F14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Video</a:t>
              </a:r>
            </a:p>
          </p:txBody>
        </p:sp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4A0695AA-B351-C103-82A6-EAFFFC4DE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471198" y="1713806"/>
              <a:ext cx="341599" cy="341599"/>
            </a:xfrm>
            <a:prstGeom prst="rect">
              <a:avLst/>
            </a:prstGeom>
          </p:spPr>
        </p:pic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3FA9BEB1-5612-A3E9-0655-3BEC3834FF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20919" y="5686169"/>
            <a:ext cx="341599" cy="341599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20E80E73-35B2-06B7-C578-E7931242847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89437" y="4847475"/>
            <a:ext cx="341599" cy="341599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DE555391-54F8-019D-933F-B138B57BD8D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63589" y="4211511"/>
            <a:ext cx="341599" cy="341599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A751E278-A859-B334-C3EF-D9437D7B23E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857577" y="2478890"/>
            <a:ext cx="316256" cy="316256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508D3695-545E-FEDD-D36F-0ED223CFBCE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982820" y="3522852"/>
            <a:ext cx="316256" cy="316256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6F89FEE-E30F-1385-1339-79FCDBDE5C24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890367" y="4635602"/>
            <a:ext cx="316256" cy="316256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F2657C3C-CCC0-BCA8-C140-16B6C834454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801719" y="3486982"/>
            <a:ext cx="316256" cy="316256"/>
          </a:xfrm>
          <a:prstGeom prst="rect">
            <a:avLst/>
          </a:prstGeom>
        </p:spPr>
      </p:pic>
      <p:pic>
        <p:nvPicPr>
          <p:cNvPr id="7" name="Picture 6" descr="A black background with white text and red numbers&#10;&#10;Description automatically generated">
            <a:extLst>
              <a:ext uri="{FF2B5EF4-FFF2-40B4-BE49-F238E27FC236}">
                <a16:creationId xmlns:a16="http://schemas.microsoft.com/office/drawing/2014/main" id="{ED146477-D69E-0ACB-3B61-337DE0CFACA4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80" y="-182751"/>
            <a:ext cx="2696377" cy="17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92C4039-5992-4FF9-57E0-607ABDA2F9A5}"/>
              </a:ext>
            </a:extLst>
          </p:cNvPr>
          <p:cNvSpPr/>
          <p:nvPr/>
        </p:nvSpPr>
        <p:spPr>
          <a:xfrm>
            <a:off x="4678505" y="2078370"/>
            <a:ext cx="4224515" cy="42058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450968C-68BE-FF99-7022-25C2028953B9}"/>
              </a:ext>
            </a:extLst>
          </p:cNvPr>
          <p:cNvSpPr/>
          <p:nvPr/>
        </p:nvSpPr>
        <p:spPr>
          <a:xfrm>
            <a:off x="240982" y="2078370"/>
            <a:ext cx="4224515" cy="42058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E0F93BA-EF66-5BE5-DAAF-DD11E4E6EA43}"/>
              </a:ext>
            </a:extLst>
          </p:cNvPr>
          <p:cNvSpPr/>
          <p:nvPr/>
        </p:nvSpPr>
        <p:spPr>
          <a:xfrm flipH="1">
            <a:off x="228282" y="1517491"/>
            <a:ext cx="8674737" cy="430226"/>
          </a:xfrm>
          <a:prstGeom prst="roundRect">
            <a:avLst>
              <a:gd name="adj" fmla="val 0"/>
            </a:avLst>
          </a:prstGeom>
          <a:solidFill>
            <a:srgbClr val="E4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8FB8A5-4B38-C0B6-D9FE-BD5E27BBA8D9}"/>
              </a:ext>
            </a:extLst>
          </p:cNvPr>
          <p:cNvSpPr txBox="1"/>
          <p:nvPr/>
        </p:nvSpPr>
        <p:spPr>
          <a:xfrm>
            <a:off x="2864948" y="1529287"/>
            <a:ext cx="340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Poppins" panose="00000500000000000000" pitchFamily="50" charset="0"/>
              </a:rPr>
              <a:t>99.5-105.9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cs typeface="Poppins" panose="00000500000000000000" pitchFamily="50" charset="0"/>
              </a:rPr>
              <a:t>Jamz</a:t>
            </a:r>
            <a:r>
              <a:rPr lang="en-US" sz="2000" b="1" dirty="0">
                <a:solidFill>
                  <a:schemeClr val="bg1"/>
                </a:solidFill>
                <a:latin typeface="+mj-lt"/>
                <a:cs typeface="Poppins" panose="00000500000000000000" pitchFamily="50" charset="0"/>
              </a:rPr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B7ABB0-499C-71A3-DFD2-D099E6DE059D}"/>
              </a:ext>
            </a:extLst>
          </p:cNvPr>
          <p:cNvGrpSpPr/>
          <p:nvPr/>
        </p:nvGrpSpPr>
        <p:grpSpPr>
          <a:xfrm>
            <a:off x="240982" y="511429"/>
            <a:ext cx="193664" cy="193664"/>
            <a:chOff x="5578277" y="2257871"/>
            <a:chExt cx="353961" cy="353961"/>
          </a:xfrm>
          <a:effectLst/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D979DFB-2660-09AA-DC7F-90C620D9CC0A}"/>
                </a:ext>
              </a:extLst>
            </p:cNvPr>
            <p:cNvSpPr/>
            <p:nvPr/>
          </p:nvSpPr>
          <p:spPr>
            <a:xfrm>
              <a:off x="5578277" y="2257871"/>
              <a:ext cx="353961" cy="353961"/>
            </a:xfrm>
            <a:prstGeom prst="roundRect">
              <a:avLst>
                <a:gd name="adj" fmla="val 13079"/>
              </a:avLst>
            </a:prstGeom>
            <a:solidFill>
              <a:srgbClr val="E434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Freeform 4549">
              <a:extLst>
                <a:ext uri="{FF2B5EF4-FFF2-40B4-BE49-F238E27FC236}">
                  <a16:creationId xmlns:a16="http://schemas.microsoft.com/office/drawing/2014/main" id="{39C8D192-03C1-8CC5-4707-846B83EE8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73" y="2371917"/>
              <a:ext cx="64569" cy="125868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4429C6-D9B9-03E5-C4AD-1EFEDBFA6378}"/>
              </a:ext>
            </a:extLst>
          </p:cNvPr>
          <p:cNvSpPr txBox="1"/>
          <p:nvPr/>
        </p:nvSpPr>
        <p:spPr>
          <a:xfrm>
            <a:off x="513814" y="346651"/>
            <a:ext cx="1081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</a:rPr>
              <a:t>WYTT-99.5 and 105.9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</a:rPr>
              <a:t>Jamz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1AEAE-ACEE-311E-8D50-D5F0DA32CC96}"/>
              </a:ext>
            </a:extLst>
          </p:cNvPr>
          <p:cNvSpPr/>
          <p:nvPr/>
        </p:nvSpPr>
        <p:spPr>
          <a:xfrm>
            <a:off x="513814" y="854642"/>
            <a:ext cx="8073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 Vibe of NC and VA</a:t>
            </a:r>
          </a:p>
        </p:txBody>
      </p:sp>
      <p:pic>
        <p:nvPicPr>
          <p:cNvPr id="15" name="Picture 14" descr="A map of a city&#10;&#10;Description automatically generated">
            <a:extLst>
              <a:ext uri="{FF2B5EF4-FFF2-40B4-BE49-F238E27FC236}">
                <a16:creationId xmlns:a16="http://schemas.microsoft.com/office/drawing/2014/main" id="{0555FB8F-4A27-605C-99D4-56AD3BD3E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2" y="2218665"/>
            <a:ext cx="3925213" cy="3925213"/>
          </a:xfrm>
          <a:prstGeom prst="rect">
            <a:avLst/>
          </a:prstGeom>
        </p:spPr>
      </p:pic>
      <p:pic>
        <p:nvPicPr>
          <p:cNvPr id="16" name="Picture 15" descr="A map of a large area with a circle in the center&#10;&#10;Description automatically generated with medium confidence">
            <a:extLst>
              <a:ext uri="{FF2B5EF4-FFF2-40B4-BE49-F238E27FC236}">
                <a16:creationId xmlns:a16="http://schemas.microsoft.com/office/drawing/2014/main" id="{74508C0D-9404-F8D4-F957-92880B20B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55" y="2218665"/>
            <a:ext cx="3925213" cy="3925213"/>
          </a:xfrm>
          <a:prstGeom prst="rect">
            <a:avLst/>
          </a:prstGeom>
        </p:spPr>
      </p:pic>
      <p:pic>
        <p:nvPicPr>
          <p:cNvPr id="17" name="Picture 16" descr="A black background with white text and red numbers&#10;&#10;Description automatically generated">
            <a:extLst>
              <a:ext uri="{FF2B5EF4-FFF2-40B4-BE49-F238E27FC236}">
                <a16:creationId xmlns:a16="http://schemas.microsoft.com/office/drawing/2014/main" id="{3ACD6F18-A824-C592-400B-882CD5719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80" y="-182751"/>
            <a:ext cx="2696377" cy="17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9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340</Words>
  <Application>Microsoft Office PowerPoint</Application>
  <PresentationFormat>On-screen Show (4:3)</PresentationFormat>
  <Paragraphs>96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tema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Emma</dc:creator>
  <cp:lastModifiedBy>Barry Brown</cp:lastModifiedBy>
  <cp:revision>42</cp:revision>
  <dcterms:created xsi:type="dcterms:W3CDTF">2021-01-03T23:10:32Z</dcterms:created>
  <dcterms:modified xsi:type="dcterms:W3CDTF">2025-06-20T19:01:08Z</dcterms:modified>
</cp:coreProperties>
</file>