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  <p:sldMasterId id="2147483708" r:id="rId3"/>
    <p:sldMasterId id="2147483722" r:id="rId4"/>
  </p:sldMasterIdLst>
  <p:notesMasterIdLst>
    <p:notesMasterId r:id="rId9"/>
  </p:notesMasterIdLst>
  <p:sldIdLst>
    <p:sldId id="33431" r:id="rId5"/>
    <p:sldId id="256" r:id="rId6"/>
    <p:sldId id="33427" r:id="rId7"/>
    <p:sldId id="33425" r:id="rId8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57A"/>
    <a:srgbClr val="98117F"/>
    <a:srgbClr val="300060"/>
    <a:srgbClr val="4E65A8"/>
    <a:srgbClr val="EE2E24"/>
    <a:srgbClr val="85CC50"/>
    <a:srgbClr val="277340"/>
    <a:srgbClr val="94CC50"/>
    <a:srgbClr val="0DD1BE"/>
    <a:srgbClr val="8A1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396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E67A9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E67A9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8C-4877-ABF6-E28FDCB87A82}"/>
              </c:ext>
            </c:extLst>
          </c:dPt>
          <c:dPt>
            <c:idx val="1"/>
            <c:bubble3D val="0"/>
            <c:spPr>
              <a:solidFill>
                <a:srgbClr val="4E67A9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8C-4877-ABF6-E28FDCB87A82}"/>
              </c:ext>
            </c:extLst>
          </c:dPt>
          <c:dPt>
            <c:idx val="2"/>
            <c:bubble3D val="0"/>
            <c:spPr>
              <a:solidFill>
                <a:srgbClr val="4E67A9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8C-4877-ABF6-E28FDCB87A82}"/>
              </c:ext>
            </c:extLst>
          </c:dPt>
          <c:dPt>
            <c:idx val="3"/>
            <c:bubble3D val="0"/>
            <c:spPr>
              <a:solidFill>
                <a:srgbClr val="4E67A9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8C-4877-ABF6-E28FDCB87A82}"/>
              </c:ext>
            </c:extLst>
          </c:dPt>
          <c:dPt>
            <c:idx val="4"/>
            <c:bubble3D val="0"/>
            <c:spPr>
              <a:solidFill>
                <a:srgbClr val="4E67A9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8C-4877-ABF6-E28FDCB87A82}"/>
              </c:ext>
            </c:extLst>
          </c:dPt>
          <c:dPt>
            <c:idx val="5"/>
            <c:bubble3D val="0"/>
            <c:spPr>
              <a:solidFill>
                <a:srgbClr val="4E67A9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E8C-4877-ABF6-E28FDCB87A82}"/>
              </c:ext>
            </c:extLst>
          </c:dPt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</c:v>
                </c:pt>
                <c:pt idx="1">
                  <c:v>0.13</c:v>
                </c:pt>
                <c:pt idx="2">
                  <c:v>0.15</c:v>
                </c:pt>
                <c:pt idx="3">
                  <c:v>0.15</c:v>
                </c:pt>
                <c:pt idx="4">
                  <c:v>0.28000000000000003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E8C-4877-ABF6-E28FDCB87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05308543819948E-2"/>
          <c:y val="0.10477924355876995"/>
          <c:w val="0.81358938291236005"/>
          <c:h val="0.7904403245184451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FD1D2"/>
            </a:solidFill>
            <a:ln>
              <a:noFill/>
            </a:ln>
          </c:spPr>
          <c:dPt>
            <c:idx val="0"/>
            <c:bubble3D val="0"/>
            <c:spPr>
              <a:solidFill>
                <a:srgbClr val="4E67A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4C-4199-AF27-3EAB64DBAC88}"/>
              </c:ext>
            </c:extLst>
          </c:dPt>
          <c:dPt>
            <c:idx val="1"/>
            <c:bubble3D val="0"/>
            <c:spPr>
              <a:solidFill>
                <a:srgbClr val="CFD1D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4C-4199-AF27-3EAB64DBAC8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0.71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4C-4199-AF27-3EAB64DBA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05308543819948E-2"/>
          <c:y val="0.10477924355876995"/>
          <c:w val="0.81358938291236005"/>
          <c:h val="0.7904403245184451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FD1D2"/>
            </a:solidFill>
            <a:ln>
              <a:noFill/>
            </a:ln>
          </c:spPr>
          <c:dPt>
            <c:idx val="0"/>
            <c:bubble3D val="0"/>
            <c:spPr>
              <a:solidFill>
                <a:srgbClr val="4E67A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4C-4199-AF27-3EAB64DBAC88}"/>
              </c:ext>
            </c:extLst>
          </c:dPt>
          <c:dPt>
            <c:idx val="1"/>
            <c:bubble3D val="0"/>
            <c:spPr>
              <a:solidFill>
                <a:srgbClr val="CFD1D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4C-4199-AF27-3EAB64DBAC8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0.71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4C-4199-AF27-3EAB64DBA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05308543819948E-2"/>
          <c:y val="0.10477924355876995"/>
          <c:w val="0.81358938291236005"/>
          <c:h val="0.7904403245184451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FD1D2"/>
            </a:solidFill>
            <a:ln>
              <a:noFill/>
            </a:ln>
          </c:spPr>
          <c:dPt>
            <c:idx val="0"/>
            <c:bubble3D val="0"/>
            <c:spPr>
              <a:solidFill>
                <a:srgbClr val="4E67A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4C-4199-AF27-3EAB64DBAC88}"/>
              </c:ext>
            </c:extLst>
          </c:dPt>
          <c:dPt>
            <c:idx val="1"/>
            <c:bubble3D val="0"/>
            <c:spPr>
              <a:solidFill>
                <a:srgbClr val="CFD1D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4C-4199-AF27-3EAB64DBAC8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4C-4199-AF27-3EAB64DBA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05308543819948E-2"/>
          <c:y val="0.10477924355876995"/>
          <c:w val="0.81358938291236005"/>
          <c:h val="0.7904403245184451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FD1D2"/>
            </a:solidFill>
            <a:ln>
              <a:noFill/>
            </a:ln>
          </c:spPr>
          <c:dPt>
            <c:idx val="0"/>
            <c:bubble3D val="0"/>
            <c:spPr>
              <a:solidFill>
                <a:srgbClr val="4E67A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4C-4199-AF27-3EAB64DBAC88}"/>
              </c:ext>
            </c:extLst>
          </c:dPt>
          <c:dPt>
            <c:idx val="1"/>
            <c:bubble3D val="0"/>
            <c:spPr>
              <a:solidFill>
                <a:srgbClr val="CFD1D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4C-4199-AF27-3EAB64DBAC8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4C-4199-AF27-3EAB64DBA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05308543819948E-2"/>
          <c:y val="0.10477924355876995"/>
          <c:w val="0.81358938291236005"/>
          <c:h val="0.7904403245184451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FD1D2"/>
            </a:solidFill>
            <a:ln>
              <a:noFill/>
            </a:ln>
          </c:spPr>
          <c:dPt>
            <c:idx val="0"/>
            <c:bubble3D val="0"/>
            <c:spPr>
              <a:solidFill>
                <a:srgbClr val="4E67A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4C-4199-AF27-3EAB64DBAC88}"/>
              </c:ext>
            </c:extLst>
          </c:dPt>
          <c:dPt>
            <c:idx val="1"/>
            <c:bubble3D val="0"/>
            <c:spPr>
              <a:solidFill>
                <a:srgbClr val="CFD1D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4C-4199-AF27-3EAB64DBAC8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0.23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4C-4199-AF27-3EAB64DBA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05308543819948E-2"/>
          <c:y val="0.10477924355876995"/>
          <c:w val="0.81358938291236005"/>
          <c:h val="0.7904403245184451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FD1D2"/>
            </a:solidFill>
            <a:ln>
              <a:noFill/>
            </a:ln>
          </c:spPr>
          <c:dPt>
            <c:idx val="0"/>
            <c:bubble3D val="0"/>
            <c:spPr>
              <a:solidFill>
                <a:srgbClr val="4E67A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4C-4199-AF27-3EAB64DBAC88}"/>
              </c:ext>
            </c:extLst>
          </c:dPt>
          <c:dPt>
            <c:idx val="1"/>
            <c:bubble3D val="0"/>
            <c:spPr>
              <a:solidFill>
                <a:srgbClr val="CFD1D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4C-4199-AF27-3EAB64DBAC8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4C-4199-AF27-3EAB64DBA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2D3C8-40D6-44BA-85F7-3664A81815D1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64C2-C131-475E-B904-6318593BC2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5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r="6490"/>
          <a:stretch/>
        </p:blipFill>
        <p:spPr>
          <a:xfrm>
            <a:off x="-1" y="0"/>
            <a:ext cx="9144001" cy="68848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918-E01B-43E4-B3F6-EDE7E18082A6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54FFD7-7FB3-41A6-A1AC-7A15C8A79808}"/>
              </a:ext>
            </a:extLst>
          </p:cNvPr>
          <p:cNvSpPr/>
          <p:nvPr userDrawn="1"/>
        </p:nvSpPr>
        <p:spPr>
          <a:xfrm>
            <a:off x="5130800" y="0"/>
            <a:ext cx="4013200" cy="6858000"/>
          </a:xfrm>
          <a:prstGeom prst="rect">
            <a:avLst/>
          </a:prstGeom>
          <a:gradFill flip="none" rotWithShape="1">
            <a:gsLst>
              <a:gs pos="0">
                <a:srgbClr val="300060">
                  <a:alpha val="79000"/>
                </a:srgbClr>
              </a:gs>
              <a:gs pos="100000">
                <a:srgbClr val="4E65A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3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E54-4AEE-4B78-A41A-5F86A899732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425-2193-48A2-8939-4AD6179A1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0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E54-4AEE-4B78-A41A-5F86A899732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425-2193-48A2-8939-4AD6179A1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30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E54-4AEE-4B78-A41A-5F86A899732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425-2193-48A2-8939-4AD6179A1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5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E54-4AEE-4B78-A41A-5F86A899732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425-2193-48A2-8939-4AD6179A1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99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E54-4AEE-4B78-A41A-5F86A899732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425-2193-48A2-8939-4AD6179A1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84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E54-4AEE-4B78-A41A-5F86A899732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425-2193-48A2-8939-4AD6179A1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6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E54-4AEE-4B78-A41A-5F86A899732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425-2193-48A2-8939-4AD6179A1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E54-4AEE-4B78-A41A-5F86A899732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425-2193-48A2-8939-4AD6179A1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53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E54-4AEE-4B78-A41A-5F86A899732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425-2193-48A2-8939-4AD6179A1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7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E54-4AEE-4B78-A41A-5F86A899732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425-2193-48A2-8939-4AD6179A1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 flipH="1">
            <a:off x="0" y="1888067"/>
            <a:ext cx="9144000" cy="2743200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918-E01B-43E4-B3F6-EDE7E18082A6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04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E54-4AEE-4B78-A41A-5F86A899732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8425-2193-48A2-8939-4AD6179A1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32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6B52-F24E-24A5-BF3E-B6A8775FF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70CB6-1E34-FC2E-85AC-3996DBE02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8EDB9-F7AF-65D9-BF35-F07A22E2A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FE5A-DEEF-486F-A6C2-29DBA7421084}" type="datetimeFigureOut">
              <a:rPr lang="sr-Latn-RS" smtClean="0"/>
              <a:t>20.6.2025.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04C6C-24F6-5227-1E93-E8D8AF06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7EC78-A517-5430-9044-C19E527A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28B2-5AE1-4F5F-A52B-D3F3A16C005D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59B4DAF-C37F-82F7-A16F-E520EB4A7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688" y="714376"/>
            <a:ext cx="3378994" cy="5172075"/>
          </a:xfrm>
          <a:prstGeom prst="roundRect">
            <a:avLst>
              <a:gd name="adj" fmla="val 4616"/>
            </a:avLst>
          </a:prstGeo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21436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739D-4F85-4427-BA1B-A419C0B27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CB025-D582-42B9-A343-241419B4E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19C62-4D74-4A45-9CB6-D7503A314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88DE-B01E-4F4E-8191-719A103E489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559CF-DA98-4CE7-8922-A261C45A3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9E4FC-15D0-4D18-8BFD-10695B56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743-7134-453A-885E-BA6CB5CD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24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213C-C804-47F2-9D48-7B27DDA80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46F32-49C4-45D6-A02C-240BDBBD8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9077E-75E7-4DB5-A45D-EE29C173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88DE-B01E-4F4E-8191-719A103E489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B3816-F875-49D9-A6D1-93C6FAC4A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06743-D710-4B85-846A-F8FFC3F0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743-7134-453A-885E-BA6CB5CD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48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EDD33-F392-41B9-847C-CDD5584DF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C64C7-ED29-4F50-95B0-FFDFCF975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467D4-2C00-488B-B779-072F0CC68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88DE-B01E-4F4E-8191-719A103E489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92BCB-A8EC-4B53-8F9B-81A9B2EA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9452-2C60-4A86-A5E8-1714797E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743-7134-453A-885E-BA6CB5CD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79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71124-BC31-4070-8214-8D60B42E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9FD6E-E4E5-4646-B59F-4AED7B097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2A4AB-C630-4957-93FD-F8A0DEBE8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E6696-814D-4D54-AEFA-4B5E8D2D7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88DE-B01E-4F4E-8191-719A103E489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B6FE6-CDBE-4A33-A2BC-96D26738D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96D41-F11D-497A-B9AF-EC74D564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743-7134-453A-885E-BA6CB5CD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24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1421E-2C8E-4A93-881C-F708C136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47DCE-379F-4FED-AE5A-2AF005839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648A8-1854-4928-8D36-3BA9191D2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A9DFDB-6A78-4995-84B8-9B11B0694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9E2872-665D-40A4-A2C9-AEF499787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BCCC11-1BD0-40A6-9755-7498E094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88DE-B01E-4F4E-8191-719A103E489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62C423-8FD9-477B-974C-7FAF5A297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F567C8-DDD7-42C0-AF75-572AD29E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743-7134-453A-885E-BA6CB5CD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31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E49A-66FF-4C76-9263-6D419CB94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0C0E3-CA8B-4073-90B5-DA42C769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88DE-B01E-4F4E-8191-719A103E489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8E7B7-7E9E-4E88-9AFB-FF9FBA74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02984-1B47-471C-ABEC-F30DFFC9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743-7134-453A-885E-BA6CB5CD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20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9F03D-5D40-4205-8D0F-EB491109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88DE-B01E-4F4E-8191-719A103E489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642E4A-3548-4A71-A4FC-9D91B4AE7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7FCD4-B36C-410F-B3D0-012A26ED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743-7134-453A-885E-BA6CB5CD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0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9846A-B1C3-45C8-8593-7AC2318E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B3D91-143C-4052-85B2-AA02049AC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FD88A-2694-4FBC-8DCC-D1886A087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03853-ECCB-40C2-A9A1-70108068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88DE-B01E-4F4E-8191-719A103E489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21715-43A1-4885-BA46-09F16DD7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8217D-7E40-472B-8377-BEA244AD3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743-7134-453A-885E-BA6CB5CD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2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918-E01B-43E4-B3F6-EDE7E18082A6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275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E324F-755D-46A2-898F-E2AF475F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5A22B4-0E6C-4A6B-964B-340D163D8E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5558D-0425-4102-ADDF-BDB9307BD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00225-A359-4CE9-909D-3E7B20461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88DE-B01E-4F4E-8191-719A103E489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BBF14-875D-4D86-BF7A-44B95598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6FFBB-EFD8-47FD-9F65-632D90A7A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743-7134-453A-885E-BA6CB5CD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32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C243B-6BAA-4D09-A27C-BF65EC05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27D5A-C9F3-4A16-81DD-D40BBA345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F51DE-C510-4A9B-8B62-375CFD626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88DE-B01E-4F4E-8191-719A103E489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F9CC7-37ED-4B85-8928-46F037AF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5F79D-84BF-4D78-A59F-A8DA9DFC4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743-7134-453A-885E-BA6CB5CD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71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7398D-5DCA-4384-A8A8-25CD98C5F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21C00-AEC4-431C-AB59-A9F5761EB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EE68E-58A6-4ADA-9F82-17478BEBC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88DE-B01E-4F4E-8191-719A103E489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5663F-62A0-44C0-81F0-A303B61A5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955D6-586C-44D9-B107-0AAA4509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743-7134-453A-885E-BA6CB5CD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03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3087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2705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12211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89178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655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8"/>
          <p:cNvSpPr/>
          <p:nvPr userDrawn="1"/>
        </p:nvSpPr>
        <p:spPr>
          <a:xfrm>
            <a:off x="5470525" y="1993899"/>
            <a:ext cx="4000500" cy="4199467"/>
          </a:xfrm>
          <a:prstGeom prst="ellipse">
            <a:avLst/>
          </a:prstGeom>
          <a:solidFill>
            <a:srgbClr val="FFFFFF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9"/>
          <p:cNvSpPr/>
          <p:nvPr userDrawn="1"/>
        </p:nvSpPr>
        <p:spPr>
          <a:xfrm>
            <a:off x="7343775" y="4669367"/>
            <a:ext cx="4000500" cy="3966633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918-E01B-43E4-B3F6-EDE7E18082A6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7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918-E01B-43E4-B3F6-EDE7E18082A6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2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918-E01B-43E4-B3F6-EDE7E18082A6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8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918-E01B-43E4-B3F6-EDE7E18082A6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5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918-E01B-43E4-B3F6-EDE7E18082A6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7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D9D0-5EEB-4A87-A8EF-B5D39BE332C1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A77E-37AD-428A-985B-1E55B7EB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3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82918-E01B-43E4-B3F6-EDE7E18082A6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5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  <p:sldLayoutId id="2147483678" r:id="rId3"/>
    <p:sldLayoutId id="2147483676" r:id="rId4"/>
    <p:sldLayoutId id="2147483668" r:id="rId5"/>
    <p:sldLayoutId id="2147483669" r:id="rId6"/>
    <p:sldLayoutId id="2147483670" r:id="rId7"/>
    <p:sldLayoutId id="2147483671" r:id="rId8"/>
    <p:sldLayoutId id="214748372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FBE54-4AEE-4B78-A41A-5F86A899732A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E8425-2193-48A2-8939-4AD6179A1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121E98-9D63-4A07-8178-5C34E6DB9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E8C42-8D78-4578-B6F8-26D6E6F1B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01F87-B2F1-4188-AE90-501392E05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288DE-B01E-4F4E-8191-719A103E489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493E9-7B32-4621-B38B-42C91C491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DAA24-47C6-4121-9B1B-BDA87ECD2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8743-7134-453A-885E-BA6CB5CD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2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56882"/>
          </a:xfrm>
          <a:custGeom>
            <a:avLst/>
            <a:gdLst/>
            <a:ahLst/>
            <a:cxnLst/>
            <a:rect l="l" t="t" r="r" b="b"/>
            <a:pathLst>
              <a:path w="10325100" h="177800">
                <a:moveTo>
                  <a:pt x="10324858" y="0"/>
                </a:moveTo>
                <a:lnTo>
                  <a:pt x="0" y="0"/>
                </a:lnTo>
                <a:lnTo>
                  <a:pt x="0" y="177800"/>
                </a:lnTo>
                <a:lnTo>
                  <a:pt x="10324858" y="177800"/>
                </a:lnTo>
                <a:lnTo>
                  <a:pt x="10324858" y="0"/>
                </a:lnTo>
                <a:close/>
              </a:path>
            </a:pathLst>
          </a:custGeom>
          <a:solidFill>
            <a:srgbClr val="4E67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2">
            <a:extLst>
              <a:ext uri="{FF2B5EF4-FFF2-40B4-BE49-F238E27FC236}">
                <a16:creationId xmlns:a16="http://schemas.microsoft.com/office/drawing/2014/main" id="{EF2F0760-91DB-9E6E-1B71-63BB36A40B3C}"/>
              </a:ext>
            </a:extLst>
          </p:cNvPr>
          <p:cNvSpPr/>
          <p:nvPr userDrawn="1"/>
        </p:nvSpPr>
        <p:spPr>
          <a:xfrm>
            <a:off x="328982" y="1177943"/>
            <a:ext cx="8486037" cy="664655"/>
          </a:xfrm>
          <a:prstGeom prst="roundRect">
            <a:avLst>
              <a:gd name="adj" fmla="val 20072"/>
            </a:avLst>
          </a:prstGeom>
          <a:solidFill>
            <a:srgbClr val="4E67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51">
            <a:extLst>
              <a:ext uri="{FF2B5EF4-FFF2-40B4-BE49-F238E27FC236}">
                <a16:creationId xmlns:a16="http://schemas.microsoft.com/office/drawing/2014/main" id="{C26F8C64-CB5E-7B6B-02DE-60628B2852A4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615" y="241106"/>
            <a:ext cx="1308568" cy="833716"/>
          </a:xfrm>
          <a:prstGeom prst="rect">
            <a:avLst/>
          </a:prstGeom>
        </p:spPr>
      </p:pic>
      <p:sp>
        <p:nvSpPr>
          <p:cNvPr id="9" name="object 10">
            <a:extLst>
              <a:ext uri="{FF2B5EF4-FFF2-40B4-BE49-F238E27FC236}">
                <a16:creationId xmlns:a16="http://schemas.microsoft.com/office/drawing/2014/main" id="{CD9A4679-C2E7-C2EE-0B9D-F1E0C5D58B17}"/>
              </a:ext>
            </a:extLst>
          </p:cNvPr>
          <p:cNvSpPr txBox="1"/>
          <p:nvPr userDrawn="1"/>
        </p:nvSpPr>
        <p:spPr>
          <a:xfrm>
            <a:off x="1910848" y="375728"/>
            <a:ext cx="1660420" cy="3101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lnSpc>
                <a:spcPct val="100000"/>
              </a:lnSpc>
              <a:spcBef>
                <a:spcPts val="88"/>
              </a:spcBef>
            </a:pPr>
            <a:r>
              <a:rPr sz="971" b="0" dirty="0">
                <a:solidFill>
                  <a:schemeClr val="tx1"/>
                </a:solidFill>
                <a:latin typeface="Arial"/>
                <a:cs typeface="Arial"/>
              </a:rPr>
              <a:t>Facebook: @Earl983 </a:t>
            </a:r>
            <a:br>
              <a:rPr lang="en-US" sz="971" b="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sz="971" b="0" dirty="0">
                <a:solidFill>
                  <a:schemeClr val="tx1"/>
                </a:solidFill>
                <a:latin typeface="Arial"/>
                <a:cs typeface="Arial"/>
              </a:rPr>
              <a:t>Phone: (252) 536-3115</a:t>
            </a:r>
          </a:p>
        </p:txBody>
      </p:sp>
    </p:spTree>
    <p:extLst>
      <p:ext uri="{BB962C8B-B14F-4D97-AF65-F5344CB8AC3E}">
        <p14:creationId xmlns:p14="http://schemas.microsoft.com/office/powerpoint/2010/main" val="277685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svg"/><Relationship Id="rId21" Type="http://schemas.openxmlformats.org/officeDocument/2006/relationships/image" Target="../media/image31.sv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47" Type="http://schemas.openxmlformats.org/officeDocument/2006/relationships/image" Target="../media/image57.svg"/><Relationship Id="rId50" Type="http://schemas.openxmlformats.org/officeDocument/2006/relationships/image" Target="../media/image60.pn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9" Type="http://schemas.openxmlformats.org/officeDocument/2006/relationships/image" Target="../media/image39.svg"/><Relationship Id="rId11" Type="http://schemas.openxmlformats.org/officeDocument/2006/relationships/image" Target="../media/image21.sv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svg"/><Relationship Id="rId40" Type="http://schemas.openxmlformats.org/officeDocument/2006/relationships/image" Target="../media/image50.png"/><Relationship Id="rId45" Type="http://schemas.openxmlformats.org/officeDocument/2006/relationships/image" Target="../media/image55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23" Type="http://schemas.openxmlformats.org/officeDocument/2006/relationships/image" Target="../media/image33.sv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svg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31" Type="http://schemas.openxmlformats.org/officeDocument/2006/relationships/image" Target="../media/image41.svg"/><Relationship Id="rId44" Type="http://schemas.openxmlformats.org/officeDocument/2006/relationships/image" Target="../media/image54.png"/><Relationship Id="rId52" Type="http://schemas.openxmlformats.org/officeDocument/2006/relationships/image" Target="../media/image62.jpe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svg"/><Relationship Id="rId30" Type="http://schemas.openxmlformats.org/officeDocument/2006/relationships/image" Target="../media/image40.png"/><Relationship Id="rId35" Type="http://schemas.openxmlformats.org/officeDocument/2006/relationships/image" Target="../media/image45.svg"/><Relationship Id="rId43" Type="http://schemas.openxmlformats.org/officeDocument/2006/relationships/image" Target="../media/image53.svg"/><Relationship Id="rId48" Type="http://schemas.openxmlformats.org/officeDocument/2006/relationships/image" Target="../media/image58.png"/><Relationship Id="rId8" Type="http://schemas.openxmlformats.org/officeDocument/2006/relationships/image" Target="../media/image18.png"/><Relationship Id="rId51" Type="http://schemas.openxmlformats.org/officeDocument/2006/relationships/image" Target="../media/image61.svg"/><Relationship Id="rId3" Type="http://schemas.openxmlformats.org/officeDocument/2006/relationships/image" Target="../media/image13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5" Type="http://schemas.openxmlformats.org/officeDocument/2006/relationships/image" Target="../media/image35.svg"/><Relationship Id="rId33" Type="http://schemas.openxmlformats.org/officeDocument/2006/relationships/image" Target="../media/image43.sv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20" Type="http://schemas.openxmlformats.org/officeDocument/2006/relationships/image" Target="../media/image30.png"/><Relationship Id="rId41" Type="http://schemas.openxmlformats.org/officeDocument/2006/relationships/image" Target="../media/image51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DA4B224-AE06-B4A0-1893-69AC574B8648}"/>
              </a:ext>
            </a:extLst>
          </p:cNvPr>
          <p:cNvGrpSpPr/>
          <p:nvPr/>
        </p:nvGrpSpPr>
        <p:grpSpPr>
          <a:xfrm>
            <a:off x="6217677" y="2479511"/>
            <a:ext cx="2729709" cy="2874831"/>
            <a:chOff x="7206239" y="3649757"/>
            <a:chExt cx="2225022" cy="2343313"/>
          </a:xfrm>
        </p:grpSpPr>
        <p:graphicFrame>
          <p:nvGraphicFramePr>
            <p:cNvPr id="101" name="Chart 100">
              <a:extLst>
                <a:ext uri="{FF2B5EF4-FFF2-40B4-BE49-F238E27FC236}">
                  <a16:creationId xmlns:a16="http://schemas.microsoft.com/office/drawing/2014/main" id="{50955033-A96E-AB9A-90CB-69090F93F356}"/>
                </a:ext>
              </a:extLst>
            </p:cNvPr>
            <p:cNvGraphicFramePr/>
            <p:nvPr/>
          </p:nvGraphicFramePr>
          <p:xfrm>
            <a:off x="7206239" y="3649757"/>
            <a:ext cx="2225022" cy="2343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2" name="object 28">
              <a:extLst>
                <a:ext uri="{FF2B5EF4-FFF2-40B4-BE49-F238E27FC236}">
                  <a16:creationId xmlns:a16="http://schemas.microsoft.com/office/drawing/2014/main" id="{42F2258B-7BD4-2F7D-947C-C03FFCEA46E0}"/>
                </a:ext>
              </a:extLst>
            </p:cNvPr>
            <p:cNvSpPr txBox="1"/>
            <p:nvPr/>
          </p:nvSpPr>
          <p:spPr>
            <a:xfrm>
              <a:off x="8358566" y="3959840"/>
              <a:ext cx="450911" cy="211278"/>
            </a:xfrm>
            <a:prstGeom prst="rect">
              <a:avLst/>
            </a:prstGeom>
          </p:spPr>
          <p:txBody>
            <a:bodyPr vert="horz" wrap="square" lIns="0" tIns="12854" rIns="0" bIns="0" rtlCol="0">
              <a:spAutoFit/>
            </a:bodyPr>
            <a:lstStyle/>
            <a:p>
              <a:pPr marL="9888" marR="0" lvl="0" indent="0" defTabSz="914400" eaLnBrk="1" fontAlgn="auto" latinLnBrk="0" hangingPunct="1">
                <a:lnSpc>
                  <a:spcPct val="100000"/>
                </a:lnSpc>
                <a:spcBef>
                  <a:spcPts val="10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/>
                </a:rPr>
                <a:t>10</a:t>
              </a:r>
              <a:r>
                <a: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/>
                </a:rPr>
                <a:t>%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endParaRPr>
            </a:p>
          </p:txBody>
        </p:sp>
        <p:sp>
          <p:nvSpPr>
            <p:cNvPr id="103" name="object 29">
              <a:extLst>
                <a:ext uri="{FF2B5EF4-FFF2-40B4-BE49-F238E27FC236}">
                  <a16:creationId xmlns:a16="http://schemas.microsoft.com/office/drawing/2014/main" id="{8F7FB14C-C033-1C0F-8CCD-587679075FF2}"/>
                </a:ext>
              </a:extLst>
            </p:cNvPr>
            <p:cNvSpPr txBox="1"/>
            <p:nvPr/>
          </p:nvSpPr>
          <p:spPr>
            <a:xfrm>
              <a:off x="8374863" y="4152396"/>
              <a:ext cx="276785" cy="111336"/>
            </a:xfrm>
            <a:prstGeom prst="rect">
              <a:avLst/>
            </a:prstGeom>
          </p:spPr>
          <p:txBody>
            <a:bodyPr vert="horz" wrap="square" lIns="0" tIns="13348" rIns="0" bIns="0" rtlCol="0">
              <a:spAutoFit/>
            </a:bodyPr>
            <a:lstStyle/>
            <a:p>
              <a:pPr marL="9888" marR="0" lvl="0" indent="0" defTabSz="91440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18-</a:t>
              </a:r>
              <a:r>
                <a:rPr kumimoji="0" sz="800" b="0" i="0" u="none" strike="noStrike" kern="0" cap="none" spc="-19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24</a:t>
              </a:r>
              <a:endParaRPr kumimoji="0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04" name="object 28">
              <a:extLst>
                <a:ext uri="{FF2B5EF4-FFF2-40B4-BE49-F238E27FC236}">
                  <a16:creationId xmlns:a16="http://schemas.microsoft.com/office/drawing/2014/main" id="{E7FF51FD-801B-3EBC-B63F-9AD42B9C83A8}"/>
                </a:ext>
              </a:extLst>
            </p:cNvPr>
            <p:cNvSpPr txBox="1"/>
            <p:nvPr/>
          </p:nvSpPr>
          <p:spPr>
            <a:xfrm>
              <a:off x="8746420" y="4318058"/>
              <a:ext cx="435307" cy="211278"/>
            </a:xfrm>
            <a:prstGeom prst="rect">
              <a:avLst/>
            </a:prstGeom>
          </p:spPr>
          <p:txBody>
            <a:bodyPr vert="horz" wrap="square" lIns="0" tIns="12854" rIns="0" bIns="0" rtlCol="0">
              <a:spAutoFit/>
            </a:bodyPr>
            <a:lstStyle/>
            <a:p>
              <a:pPr marL="9888" marR="0" lvl="0" indent="0" defTabSz="914400" eaLnBrk="1" fontAlgn="auto" latinLnBrk="0" hangingPunct="1">
                <a:lnSpc>
                  <a:spcPct val="100000"/>
                </a:lnSpc>
                <a:spcBef>
                  <a:spcPts val="10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/>
                </a:rPr>
                <a:t>13</a:t>
              </a:r>
              <a:r>
                <a: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/>
                </a:rPr>
                <a:t>%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endParaRPr>
            </a:p>
          </p:txBody>
        </p:sp>
        <p:sp>
          <p:nvSpPr>
            <p:cNvPr id="105" name="object 28">
              <a:extLst>
                <a:ext uri="{FF2B5EF4-FFF2-40B4-BE49-F238E27FC236}">
                  <a16:creationId xmlns:a16="http://schemas.microsoft.com/office/drawing/2014/main" id="{91230210-A42C-1D78-1FCB-5187E24C417D}"/>
                </a:ext>
              </a:extLst>
            </p:cNvPr>
            <p:cNvSpPr txBox="1"/>
            <p:nvPr/>
          </p:nvSpPr>
          <p:spPr>
            <a:xfrm>
              <a:off x="8801582" y="4893015"/>
              <a:ext cx="448693" cy="211278"/>
            </a:xfrm>
            <a:prstGeom prst="rect">
              <a:avLst/>
            </a:prstGeom>
          </p:spPr>
          <p:txBody>
            <a:bodyPr vert="horz" wrap="square" lIns="0" tIns="12854" rIns="0" bIns="0" rtlCol="0">
              <a:spAutoFit/>
            </a:bodyPr>
            <a:lstStyle/>
            <a:p>
              <a:pPr marL="9888" marR="0" lvl="0" indent="0" defTabSz="914400" eaLnBrk="1" fontAlgn="auto" latinLnBrk="0" hangingPunct="1">
                <a:lnSpc>
                  <a:spcPct val="100000"/>
                </a:lnSpc>
                <a:spcBef>
                  <a:spcPts val="10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/>
                </a:rPr>
                <a:t>15</a:t>
              </a:r>
              <a:r>
                <a: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/>
                </a:rPr>
                <a:t>%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endParaRPr>
            </a:p>
          </p:txBody>
        </p:sp>
        <p:sp>
          <p:nvSpPr>
            <p:cNvPr id="106" name="object 29">
              <a:extLst>
                <a:ext uri="{FF2B5EF4-FFF2-40B4-BE49-F238E27FC236}">
                  <a16:creationId xmlns:a16="http://schemas.microsoft.com/office/drawing/2014/main" id="{313DE0D3-E1E2-D808-C396-C3689B974559}"/>
                </a:ext>
              </a:extLst>
            </p:cNvPr>
            <p:cNvSpPr txBox="1"/>
            <p:nvPr/>
          </p:nvSpPr>
          <p:spPr>
            <a:xfrm>
              <a:off x="8827462" y="5081536"/>
              <a:ext cx="276785" cy="111336"/>
            </a:xfrm>
            <a:prstGeom prst="rect">
              <a:avLst/>
            </a:prstGeom>
          </p:spPr>
          <p:txBody>
            <a:bodyPr vert="horz" wrap="square" lIns="0" tIns="13348" rIns="0" bIns="0" rtlCol="0">
              <a:spAutoFit/>
            </a:bodyPr>
            <a:lstStyle/>
            <a:p>
              <a:pPr marL="9888" marR="0" lvl="0" indent="0" defTabSz="91440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35-44</a:t>
              </a:r>
              <a:endParaRPr kumimoji="0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07" name="object 28">
              <a:extLst>
                <a:ext uri="{FF2B5EF4-FFF2-40B4-BE49-F238E27FC236}">
                  <a16:creationId xmlns:a16="http://schemas.microsoft.com/office/drawing/2014/main" id="{55CACFB5-2BBF-94C3-390B-2B1D10CD837D}"/>
                </a:ext>
              </a:extLst>
            </p:cNvPr>
            <p:cNvSpPr txBox="1"/>
            <p:nvPr/>
          </p:nvSpPr>
          <p:spPr>
            <a:xfrm>
              <a:off x="8318750" y="5368928"/>
              <a:ext cx="449422" cy="211278"/>
            </a:xfrm>
            <a:prstGeom prst="rect">
              <a:avLst/>
            </a:prstGeom>
          </p:spPr>
          <p:txBody>
            <a:bodyPr vert="horz" wrap="square" lIns="0" tIns="12854" rIns="0" bIns="0" rtlCol="0">
              <a:spAutoFit/>
            </a:bodyPr>
            <a:lstStyle/>
            <a:p>
              <a:pPr marL="9888" marR="0" lvl="0" indent="0" defTabSz="914400" eaLnBrk="1" fontAlgn="auto" latinLnBrk="0" hangingPunct="1">
                <a:lnSpc>
                  <a:spcPct val="100000"/>
                </a:lnSpc>
                <a:spcBef>
                  <a:spcPts val="10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/>
                </a:rPr>
                <a:t>15</a:t>
              </a:r>
              <a:r>
                <a: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/>
                </a:rPr>
                <a:t>%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endParaRPr>
            </a:p>
          </p:txBody>
        </p:sp>
        <p:sp>
          <p:nvSpPr>
            <p:cNvPr id="108" name="object 29">
              <a:extLst>
                <a:ext uri="{FF2B5EF4-FFF2-40B4-BE49-F238E27FC236}">
                  <a16:creationId xmlns:a16="http://schemas.microsoft.com/office/drawing/2014/main" id="{ABB4B238-BEF8-B79B-83F7-5402248449F5}"/>
                </a:ext>
              </a:extLst>
            </p:cNvPr>
            <p:cNvSpPr txBox="1"/>
            <p:nvPr/>
          </p:nvSpPr>
          <p:spPr>
            <a:xfrm>
              <a:off x="8329043" y="5558949"/>
              <a:ext cx="276785" cy="111336"/>
            </a:xfrm>
            <a:prstGeom prst="rect">
              <a:avLst/>
            </a:prstGeom>
          </p:spPr>
          <p:txBody>
            <a:bodyPr vert="horz" wrap="square" lIns="0" tIns="13348" rIns="0" bIns="0" rtlCol="0">
              <a:spAutoFit/>
            </a:bodyPr>
            <a:lstStyle/>
            <a:p>
              <a:pPr marL="9888" marR="0" lvl="0" indent="0" defTabSz="91440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45-54</a:t>
              </a:r>
              <a:endParaRPr kumimoji="0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09" name="object 28">
              <a:extLst>
                <a:ext uri="{FF2B5EF4-FFF2-40B4-BE49-F238E27FC236}">
                  <a16:creationId xmlns:a16="http://schemas.microsoft.com/office/drawing/2014/main" id="{2E15E7D6-4B18-5951-5567-D5D99867FB33}"/>
                </a:ext>
              </a:extLst>
            </p:cNvPr>
            <p:cNvSpPr txBox="1"/>
            <p:nvPr/>
          </p:nvSpPr>
          <p:spPr>
            <a:xfrm>
              <a:off x="7534395" y="4964335"/>
              <a:ext cx="481063" cy="211278"/>
            </a:xfrm>
            <a:prstGeom prst="rect">
              <a:avLst/>
            </a:prstGeom>
          </p:spPr>
          <p:txBody>
            <a:bodyPr vert="horz" wrap="square" lIns="0" tIns="12854" rIns="0" bIns="0" rtlCol="0">
              <a:spAutoFit/>
            </a:bodyPr>
            <a:lstStyle/>
            <a:p>
              <a:pPr marL="9888" marR="0" lvl="0" indent="0" defTabSz="914400" eaLnBrk="1" fontAlgn="auto" latinLnBrk="0" hangingPunct="1">
                <a:lnSpc>
                  <a:spcPct val="100000"/>
                </a:lnSpc>
                <a:spcBef>
                  <a:spcPts val="10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/>
                </a:rPr>
                <a:t>28</a:t>
              </a:r>
              <a:r>
                <a: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/>
                </a:rPr>
                <a:t>%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endParaRPr>
            </a:p>
          </p:txBody>
        </p:sp>
        <p:sp>
          <p:nvSpPr>
            <p:cNvPr id="110" name="object 29">
              <a:extLst>
                <a:ext uri="{FF2B5EF4-FFF2-40B4-BE49-F238E27FC236}">
                  <a16:creationId xmlns:a16="http://schemas.microsoft.com/office/drawing/2014/main" id="{207E54FC-A3EA-1197-C84B-CBCDD25E154D}"/>
                </a:ext>
              </a:extLst>
            </p:cNvPr>
            <p:cNvSpPr txBox="1"/>
            <p:nvPr/>
          </p:nvSpPr>
          <p:spPr>
            <a:xfrm>
              <a:off x="7544689" y="5154338"/>
              <a:ext cx="276785" cy="111336"/>
            </a:xfrm>
            <a:prstGeom prst="rect">
              <a:avLst/>
            </a:prstGeom>
          </p:spPr>
          <p:txBody>
            <a:bodyPr vert="horz" wrap="square" lIns="0" tIns="13348" rIns="0" bIns="0" rtlCol="0">
              <a:spAutoFit/>
            </a:bodyPr>
            <a:lstStyle/>
            <a:p>
              <a:pPr marL="9888" marR="0" lvl="0" indent="0" defTabSz="91440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55-64</a:t>
              </a:r>
              <a:endParaRPr kumimoji="0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11" name="object 29">
              <a:extLst>
                <a:ext uri="{FF2B5EF4-FFF2-40B4-BE49-F238E27FC236}">
                  <a16:creationId xmlns:a16="http://schemas.microsoft.com/office/drawing/2014/main" id="{2156F133-6534-6507-6A39-6C02E672D89F}"/>
                </a:ext>
              </a:extLst>
            </p:cNvPr>
            <p:cNvSpPr txBox="1"/>
            <p:nvPr/>
          </p:nvSpPr>
          <p:spPr>
            <a:xfrm>
              <a:off x="8788959" y="4512653"/>
              <a:ext cx="276785" cy="111336"/>
            </a:xfrm>
            <a:prstGeom prst="rect">
              <a:avLst/>
            </a:prstGeom>
          </p:spPr>
          <p:txBody>
            <a:bodyPr vert="horz" wrap="square" lIns="0" tIns="13348" rIns="0" bIns="0" rtlCol="0">
              <a:spAutoFit/>
            </a:bodyPr>
            <a:lstStyle/>
            <a:p>
              <a:pPr marL="9888" marR="0" lvl="0" indent="0" defTabSz="91440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25-34</a:t>
              </a:r>
              <a:endParaRPr kumimoji="0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12" name="object 28">
              <a:extLst>
                <a:ext uri="{FF2B5EF4-FFF2-40B4-BE49-F238E27FC236}">
                  <a16:creationId xmlns:a16="http://schemas.microsoft.com/office/drawing/2014/main" id="{4948655C-897D-4D0C-1178-79CB2E77EE5D}"/>
                </a:ext>
              </a:extLst>
            </p:cNvPr>
            <p:cNvSpPr txBox="1"/>
            <p:nvPr/>
          </p:nvSpPr>
          <p:spPr>
            <a:xfrm>
              <a:off x="7705797" y="4102243"/>
              <a:ext cx="481063" cy="211278"/>
            </a:xfrm>
            <a:prstGeom prst="rect">
              <a:avLst/>
            </a:prstGeom>
          </p:spPr>
          <p:txBody>
            <a:bodyPr vert="horz" wrap="square" lIns="0" tIns="12854" rIns="0" bIns="0" rtlCol="0">
              <a:spAutoFit/>
            </a:bodyPr>
            <a:lstStyle/>
            <a:p>
              <a:pPr marL="9888" marR="0" lvl="0" indent="0" defTabSz="914400" eaLnBrk="1" fontAlgn="auto" latinLnBrk="0" hangingPunct="1">
                <a:lnSpc>
                  <a:spcPct val="100000"/>
                </a:lnSpc>
                <a:spcBef>
                  <a:spcPts val="10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/>
                </a:rPr>
                <a:t>19</a:t>
              </a:r>
              <a:r>
                <a: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/>
                </a:rPr>
                <a:t>%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endParaRPr>
            </a:p>
          </p:txBody>
        </p:sp>
        <p:sp>
          <p:nvSpPr>
            <p:cNvPr id="113" name="object 29">
              <a:extLst>
                <a:ext uri="{FF2B5EF4-FFF2-40B4-BE49-F238E27FC236}">
                  <a16:creationId xmlns:a16="http://schemas.microsoft.com/office/drawing/2014/main" id="{EAD25462-D00F-BF5E-D5AE-E62534B45F64}"/>
                </a:ext>
              </a:extLst>
            </p:cNvPr>
            <p:cNvSpPr txBox="1"/>
            <p:nvPr/>
          </p:nvSpPr>
          <p:spPr>
            <a:xfrm>
              <a:off x="7716090" y="4293954"/>
              <a:ext cx="276785" cy="111336"/>
            </a:xfrm>
            <a:prstGeom prst="rect">
              <a:avLst/>
            </a:prstGeom>
          </p:spPr>
          <p:txBody>
            <a:bodyPr vert="horz" wrap="square" lIns="0" tIns="13348" rIns="0" bIns="0" rtlCol="0">
              <a:spAutoFit/>
            </a:bodyPr>
            <a:lstStyle/>
            <a:p>
              <a:pPr marL="9888" marR="0" lvl="0" indent="0" defTabSz="91440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65+</a:t>
              </a:r>
              <a:endParaRPr kumimoji="0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68" name="bg object 27">
            <a:extLst>
              <a:ext uri="{FF2B5EF4-FFF2-40B4-BE49-F238E27FC236}">
                <a16:creationId xmlns:a16="http://schemas.microsoft.com/office/drawing/2014/main" id="{B088E9BC-F6D8-61A7-409C-7B53DC55D8FC}"/>
              </a:ext>
            </a:extLst>
          </p:cNvPr>
          <p:cNvSpPr/>
          <p:nvPr/>
        </p:nvSpPr>
        <p:spPr>
          <a:xfrm>
            <a:off x="356612" y="2663759"/>
            <a:ext cx="5834343" cy="369234"/>
          </a:xfrm>
          <a:prstGeom prst="roundRect">
            <a:avLst>
              <a:gd name="adj" fmla="val 18388"/>
            </a:avLst>
          </a:prstGeom>
          <a:solidFill>
            <a:srgbClr val="01020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6842" y="1287625"/>
            <a:ext cx="7990316" cy="434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4483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Local to Murfreesboro, Ahoskie and Franklin provides a mix of the ‘70s, ‘80s, ‘90s, 2000s, current hits and classic hits to Northeastern North Carolina and Southside Virginia.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7545" y="2732394"/>
            <a:ext cx="4115921" cy="217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Delivering affluent adults in the age of upgrades.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5014" y="2150665"/>
            <a:ext cx="837334" cy="203064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FEMALE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19587" y="4967452"/>
            <a:ext cx="20362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More likely than the market average to buy a major appliance in the next year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702" y="4915835"/>
            <a:ext cx="703830" cy="380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97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3477" y="4711659"/>
            <a:ext cx="5683063" cy="44824"/>
          </a:xfrm>
          <a:custGeom>
            <a:avLst/>
            <a:gdLst/>
            <a:ahLst/>
            <a:cxnLst/>
            <a:rect l="l" t="t" r="r" b="b"/>
            <a:pathLst>
              <a:path w="6440805" h="50800">
                <a:moveTo>
                  <a:pt x="3350755" y="0"/>
                </a:moveTo>
                <a:lnTo>
                  <a:pt x="1932748" y="1499"/>
                </a:lnTo>
                <a:lnTo>
                  <a:pt x="1470896" y="4637"/>
                </a:lnTo>
                <a:lnTo>
                  <a:pt x="240027" y="18875"/>
                </a:lnTo>
                <a:lnTo>
                  <a:pt x="188371" y="19960"/>
                </a:lnTo>
                <a:lnTo>
                  <a:pt x="137529" y="21766"/>
                </a:lnTo>
                <a:lnTo>
                  <a:pt x="88514" y="24608"/>
                </a:lnTo>
                <a:lnTo>
                  <a:pt x="42334" y="28800"/>
                </a:lnTo>
                <a:lnTo>
                  <a:pt x="0" y="34658"/>
                </a:lnTo>
                <a:lnTo>
                  <a:pt x="46111" y="38221"/>
                </a:lnTo>
                <a:lnTo>
                  <a:pt x="93959" y="40340"/>
                </a:lnTo>
                <a:lnTo>
                  <a:pt x="143030" y="41301"/>
                </a:lnTo>
                <a:lnTo>
                  <a:pt x="192810" y="41392"/>
                </a:lnTo>
                <a:lnTo>
                  <a:pt x="242785" y="40898"/>
                </a:lnTo>
                <a:lnTo>
                  <a:pt x="801482" y="32424"/>
                </a:lnTo>
                <a:lnTo>
                  <a:pt x="1464053" y="25413"/>
                </a:lnTo>
                <a:lnTo>
                  <a:pt x="2125379" y="21857"/>
                </a:lnTo>
                <a:lnTo>
                  <a:pt x="2732965" y="21969"/>
                </a:lnTo>
                <a:lnTo>
                  <a:pt x="4506337" y="30652"/>
                </a:lnTo>
                <a:lnTo>
                  <a:pt x="6335217" y="49682"/>
                </a:lnTo>
                <a:lnTo>
                  <a:pt x="6402755" y="50330"/>
                </a:lnTo>
                <a:lnTo>
                  <a:pt x="6421212" y="50158"/>
                </a:lnTo>
                <a:lnTo>
                  <a:pt x="6429594" y="49551"/>
                </a:lnTo>
                <a:lnTo>
                  <a:pt x="6436410" y="48387"/>
                </a:lnTo>
                <a:lnTo>
                  <a:pt x="6440791" y="45245"/>
                </a:lnTo>
                <a:lnTo>
                  <a:pt x="6433854" y="42070"/>
                </a:lnTo>
                <a:lnTo>
                  <a:pt x="6352691" y="33510"/>
                </a:lnTo>
                <a:lnTo>
                  <a:pt x="6301495" y="30359"/>
                </a:lnTo>
                <a:lnTo>
                  <a:pt x="6249577" y="27801"/>
                </a:lnTo>
                <a:lnTo>
                  <a:pt x="6197058" y="25763"/>
                </a:lnTo>
                <a:lnTo>
                  <a:pt x="6144056" y="24171"/>
                </a:lnTo>
                <a:lnTo>
                  <a:pt x="6090692" y="22953"/>
                </a:lnTo>
                <a:lnTo>
                  <a:pt x="5983353" y="21350"/>
                </a:lnTo>
                <a:lnTo>
                  <a:pt x="4009533" y="3236"/>
                </a:lnTo>
                <a:lnTo>
                  <a:pt x="3350755" y="0"/>
                </a:lnTo>
                <a:close/>
              </a:path>
            </a:pathLst>
          </a:custGeom>
          <a:solidFill>
            <a:srgbClr val="4E67A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3477" y="3892983"/>
            <a:ext cx="672913" cy="37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3058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71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697559" y="4933101"/>
            <a:ext cx="0" cy="345701"/>
          </a:xfrm>
          <a:custGeom>
            <a:avLst/>
            <a:gdLst/>
            <a:ahLst/>
            <a:cxnLst/>
            <a:rect l="l" t="t" r="r" b="b"/>
            <a:pathLst>
              <a:path h="391795">
                <a:moveTo>
                  <a:pt x="0" y="0"/>
                </a:moveTo>
                <a:lnTo>
                  <a:pt x="0" y="391388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39234" y="5467194"/>
            <a:ext cx="8454838" cy="254374"/>
          </a:xfrm>
          <a:prstGeom prst="roundRect">
            <a:avLst>
              <a:gd name="adj" fmla="val 50000"/>
            </a:avLst>
          </a:prstGeom>
          <a:solidFill>
            <a:srgbClr val="4E67A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40214" y="5492649"/>
            <a:ext cx="7813301" cy="17374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48188" marR="0" lvl="0" indent="0" algn="ctr" defTabSz="914400" eaLnBrk="1" fontAlgn="auto" latinLnBrk="0" hangingPunct="1">
              <a:lnSpc>
                <a:spcPct val="100000"/>
              </a:lnSpc>
              <a:spcBef>
                <a:spcPts val="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Earl</a:t>
            </a:r>
            <a:r>
              <a:rPr kumimoji="0" sz="1059" b="1" i="0" u="none" strike="noStrike" kern="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5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98.3</a:t>
            </a:r>
            <a:r>
              <a:rPr kumimoji="0" sz="1059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5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Lineup</a:t>
            </a:r>
            <a:r>
              <a:rPr kumimoji="0" sz="1059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5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|</a:t>
            </a:r>
            <a:r>
              <a:rPr kumimoji="0" sz="1059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1" i="0" u="none" strike="noStrike" kern="0" cap="none" spc="6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SPECIAL</a:t>
            </a:r>
            <a:r>
              <a:rPr kumimoji="0" sz="794" b="1" i="0" u="none" strike="noStrike" kern="0" cap="none" spc="14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1" i="0" u="none" strike="noStrike" kern="0" cap="none" spc="7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PROGRAMMING</a:t>
            </a:r>
            <a:r>
              <a:rPr kumimoji="0" sz="794" b="1" i="0" u="none" strike="noStrike" kern="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1" i="0" u="none" strike="noStrike" kern="0" cap="none" spc="5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INCLUDES </a:t>
            </a:r>
            <a:endParaRPr kumimoji="0" sz="794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0" name="object 53">
            <a:extLst>
              <a:ext uri="{FF2B5EF4-FFF2-40B4-BE49-F238E27FC236}">
                <a16:creationId xmlns:a16="http://schemas.microsoft.com/office/drawing/2014/main" id="{0779B927-3B82-9106-029E-176649DF6CEF}"/>
              </a:ext>
            </a:extLst>
          </p:cNvPr>
          <p:cNvSpPr txBox="1"/>
          <p:nvPr/>
        </p:nvSpPr>
        <p:spPr>
          <a:xfrm>
            <a:off x="665350" y="5829034"/>
            <a:ext cx="7813301" cy="308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421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94" b="0" i="0" u="none" strike="noStrike" kern="0" cap="none" spc="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794" b="0" i="0" u="none" strike="noStrike" kern="0" cap="none" spc="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JAY</a:t>
            </a:r>
            <a:r>
              <a:rPr kumimoji="0" sz="794" b="0" i="0" u="none" strike="noStrike" kern="0" cap="none" spc="1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JENKINS</a:t>
            </a:r>
            <a:r>
              <a:rPr kumimoji="0" sz="794" b="0" i="0" u="none" strike="noStrike" kern="0" cap="none" spc="1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MORNING</a:t>
            </a:r>
            <a:r>
              <a:rPr kumimoji="0" sz="794" b="0" i="0" u="none" strike="noStrike" kern="0" cap="none" spc="1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SHOW</a:t>
            </a:r>
            <a:r>
              <a:rPr kumimoji="0" sz="794" b="0" i="0" u="none" strike="noStrike" kern="0" cap="none" spc="1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MON-</a:t>
            </a:r>
            <a:r>
              <a:rPr kumimoji="0" sz="794" b="0" i="0" u="none" strike="noStrike" kern="0" cap="none" spc="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FRI</a:t>
            </a:r>
            <a:r>
              <a:rPr kumimoji="0" sz="794" b="0" i="0" u="none" strike="noStrike" kern="0" cap="none" spc="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6A-</a:t>
            </a:r>
            <a:r>
              <a:rPr kumimoji="0" sz="79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9A</a:t>
            </a:r>
            <a:r>
              <a:rPr kumimoji="0" sz="794" b="0" i="0" u="none" strike="noStrike" kern="0" cap="none" spc="1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 </a:t>
            </a:r>
            <a:r>
              <a:rPr kumimoji="0" sz="79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|</a:t>
            </a:r>
            <a:r>
              <a:rPr kumimoji="0" sz="794" b="0" i="0" u="none" strike="noStrike" kern="0" cap="none" spc="1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 </a:t>
            </a:r>
            <a:r>
              <a:rPr kumimoji="0" sz="794" b="0" i="0" u="none" strike="noStrike" kern="0" cap="none" spc="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CHOWAN</a:t>
            </a:r>
            <a:r>
              <a:rPr kumimoji="0" sz="794" b="0" i="0" u="none" strike="noStrike" kern="0" cap="none" spc="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COLLEGE</a:t>
            </a:r>
            <a:r>
              <a:rPr kumimoji="0" sz="794" b="0" i="0" u="none" strike="noStrike" kern="0" cap="none" spc="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COACHES</a:t>
            </a:r>
            <a:r>
              <a:rPr kumimoji="0" sz="794" b="0" i="0" u="none" strike="noStrike" kern="0" cap="none" spc="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CORNER</a:t>
            </a:r>
            <a:r>
              <a:rPr kumimoji="0" sz="794" b="0" i="0" u="none" strike="noStrike" kern="0" cap="none" spc="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THURSDAY</a:t>
            </a:r>
            <a:r>
              <a:rPr kumimoji="0" sz="794" b="0" i="0" u="none" strike="noStrike" kern="0" cap="none" spc="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7P-</a:t>
            </a:r>
            <a:r>
              <a:rPr kumimoji="0" sz="794" b="0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8P </a:t>
            </a:r>
            <a:endParaRPr kumimoji="0" sz="794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94" b="0" i="0" u="none" strike="noStrike" kern="0" cap="none" spc="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WHITE</a:t>
            </a:r>
            <a:r>
              <a:rPr kumimoji="0" sz="794" b="0" i="0" u="none" strike="noStrike" kern="0" cap="none" spc="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MOTORS</a:t>
            </a:r>
            <a:r>
              <a:rPr kumimoji="0" sz="794" b="0" i="0" u="none" strike="noStrike" kern="0" cap="none" spc="1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FRIDAY</a:t>
            </a:r>
            <a:r>
              <a:rPr kumimoji="0" sz="794" b="0" i="0" u="none" strike="noStrike" kern="0" cap="none" spc="1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BEACH</a:t>
            </a:r>
            <a:r>
              <a:rPr kumimoji="0" sz="794" b="0" i="0" u="none" strike="noStrike" kern="0" cap="none" spc="1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BLAST</a:t>
            </a:r>
            <a:r>
              <a:rPr kumimoji="0" sz="794" b="0" i="0" u="none" strike="noStrike" kern="0" cap="none" spc="1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794" b="0" i="0" u="none" strike="noStrike" kern="0" cap="none" spc="1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ANDY</a:t>
            </a:r>
            <a:r>
              <a:rPr kumimoji="0" sz="794" b="0" i="0" u="none" strike="noStrike" kern="0" cap="none" spc="1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LUCY</a:t>
            </a:r>
            <a:r>
              <a:rPr kumimoji="0" sz="794" b="0" i="0" u="none" strike="noStrike" kern="0" cap="none" spc="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FRIDAY</a:t>
            </a:r>
            <a:r>
              <a:rPr kumimoji="0" sz="794" b="0" i="0" u="none" strike="noStrike" kern="0" cap="none" spc="1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5P-</a:t>
            </a:r>
            <a:r>
              <a:rPr kumimoji="0" sz="79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9P</a:t>
            </a:r>
            <a:r>
              <a:rPr kumimoji="0" sz="794" b="0" i="0" u="none" strike="noStrike" kern="0" cap="none" spc="1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 </a:t>
            </a:r>
            <a:r>
              <a:rPr kumimoji="0" sz="79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|</a:t>
            </a:r>
            <a:r>
              <a:rPr kumimoji="0" sz="794" b="0" i="0" u="none" strike="noStrike" kern="0" cap="none" spc="1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 </a:t>
            </a:r>
            <a:r>
              <a:rPr kumimoji="0" sz="794" b="0" i="0" u="none" strike="noStrike" kern="0" cap="none" spc="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SHAGGIN'</a:t>
            </a:r>
            <a:r>
              <a:rPr kumimoji="0" sz="794" b="0" i="0" u="none" strike="noStrike" kern="0" cap="none" spc="17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794" b="0" i="0" u="none" strike="noStrike" kern="0" cap="none" spc="1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794" b="0" i="0" u="none" strike="noStrike" kern="0" cap="none" spc="1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BEACH</a:t>
            </a:r>
            <a:r>
              <a:rPr kumimoji="0" sz="794" b="0" i="0" u="none" strike="noStrike" kern="0" cap="none" spc="1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794" b="0" i="0" u="none" strike="noStrike" kern="0" cap="none" spc="1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JAY</a:t>
            </a:r>
            <a:r>
              <a:rPr kumimoji="0" sz="794" b="0" i="0" u="none" strike="noStrike" kern="0" cap="none" spc="1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JENKINS</a:t>
            </a:r>
            <a:r>
              <a:rPr kumimoji="0" sz="794" b="0" i="0" u="none" strike="noStrike" kern="0" cap="none" spc="1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SUNDAY</a:t>
            </a:r>
            <a:r>
              <a:rPr kumimoji="0" sz="794" b="0" i="0" u="none" strike="noStrike" kern="0" cap="none" spc="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794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2P-</a:t>
            </a:r>
            <a:r>
              <a:rPr kumimoji="0" sz="794" b="0" i="0" u="none" strike="noStrike" kern="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7P </a:t>
            </a:r>
            <a:endParaRPr kumimoji="0" sz="794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2" name="object 6">
            <a:extLst>
              <a:ext uri="{FF2B5EF4-FFF2-40B4-BE49-F238E27FC236}">
                <a16:creationId xmlns:a16="http://schemas.microsoft.com/office/drawing/2014/main" id="{8A42FDB7-6D0A-BCB9-F97C-8D5DF8D2A5A3}"/>
              </a:ext>
            </a:extLst>
          </p:cNvPr>
          <p:cNvSpPr txBox="1"/>
          <p:nvPr/>
        </p:nvSpPr>
        <p:spPr>
          <a:xfrm>
            <a:off x="4802119" y="4961040"/>
            <a:ext cx="1224702" cy="289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Plan to purchase a</a:t>
            </a:r>
          </a:p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vehicle in the next year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3" name="object 7">
            <a:extLst>
              <a:ext uri="{FF2B5EF4-FFF2-40B4-BE49-F238E27FC236}">
                <a16:creationId xmlns:a16="http://schemas.microsoft.com/office/drawing/2014/main" id="{49B1E1E3-07CD-4622-5AF6-8FB8B3937EEF}"/>
              </a:ext>
            </a:extLst>
          </p:cNvPr>
          <p:cNvSpPr txBox="1"/>
          <p:nvPr/>
        </p:nvSpPr>
        <p:spPr>
          <a:xfrm>
            <a:off x="4040763" y="4915835"/>
            <a:ext cx="670875" cy="380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26%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aphicFrame>
        <p:nvGraphicFramePr>
          <p:cNvPr id="74" name="Chart 73">
            <a:extLst>
              <a:ext uri="{FF2B5EF4-FFF2-40B4-BE49-F238E27FC236}">
                <a16:creationId xmlns:a16="http://schemas.microsoft.com/office/drawing/2014/main" id="{EF4DADE5-977C-6708-99E1-313988AD4EF2}"/>
              </a:ext>
            </a:extLst>
          </p:cNvPr>
          <p:cNvGraphicFramePr/>
          <p:nvPr/>
        </p:nvGraphicFramePr>
        <p:xfrm>
          <a:off x="497957" y="3287421"/>
          <a:ext cx="565437" cy="58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5" name="object 17">
            <a:extLst>
              <a:ext uri="{FF2B5EF4-FFF2-40B4-BE49-F238E27FC236}">
                <a16:creationId xmlns:a16="http://schemas.microsoft.com/office/drawing/2014/main" id="{8DF3593D-F77E-2835-14EB-C2F38D7BE8EA}"/>
              </a:ext>
            </a:extLst>
          </p:cNvPr>
          <p:cNvSpPr txBox="1"/>
          <p:nvPr/>
        </p:nvSpPr>
        <p:spPr>
          <a:xfrm>
            <a:off x="1416513" y="3892983"/>
            <a:ext cx="672913" cy="37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3058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71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aphicFrame>
        <p:nvGraphicFramePr>
          <p:cNvPr id="76" name="Chart 75">
            <a:extLst>
              <a:ext uri="{FF2B5EF4-FFF2-40B4-BE49-F238E27FC236}">
                <a16:creationId xmlns:a16="http://schemas.microsoft.com/office/drawing/2014/main" id="{26FB7828-C771-2645-16CC-16B77FA89CC1}"/>
              </a:ext>
            </a:extLst>
          </p:cNvPr>
          <p:cNvGraphicFramePr/>
          <p:nvPr/>
        </p:nvGraphicFramePr>
        <p:xfrm>
          <a:off x="1470251" y="3287421"/>
          <a:ext cx="565437" cy="58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7" name="object 17">
            <a:extLst>
              <a:ext uri="{FF2B5EF4-FFF2-40B4-BE49-F238E27FC236}">
                <a16:creationId xmlns:a16="http://schemas.microsoft.com/office/drawing/2014/main" id="{DD69BD16-EEFD-CDB0-71F9-8ADD6BBF924E}"/>
              </a:ext>
            </a:extLst>
          </p:cNvPr>
          <p:cNvSpPr txBox="1"/>
          <p:nvPr/>
        </p:nvSpPr>
        <p:spPr>
          <a:xfrm>
            <a:off x="2411793" y="3892983"/>
            <a:ext cx="672913" cy="37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3058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45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aphicFrame>
        <p:nvGraphicFramePr>
          <p:cNvPr id="78" name="Chart 77">
            <a:extLst>
              <a:ext uri="{FF2B5EF4-FFF2-40B4-BE49-F238E27FC236}">
                <a16:creationId xmlns:a16="http://schemas.microsoft.com/office/drawing/2014/main" id="{01632499-C04D-C68B-FD7F-59A2603C7024}"/>
              </a:ext>
            </a:extLst>
          </p:cNvPr>
          <p:cNvGraphicFramePr/>
          <p:nvPr/>
        </p:nvGraphicFramePr>
        <p:xfrm>
          <a:off x="2442546" y="3287421"/>
          <a:ext cx="565437" cy="58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9" name="object 17">
            <a:extLst>
              <a:ext uri="{FF2B5EF4-FFF2-40B4-BE49-F238E27FC236}">
                <a16:creationId xmlns:a16="http://schemas.microsoft.com/office/drawing/2014/main" id="{256F46C3-3005-2098-01E7-1274A2B72BA5}"/>
              </a:ext>
            </a:extLst>
          </p:cNvPr>
          <p:cNvSpPr txBox="1"/>
          <p:nvPr/>
        </p:nvSpPr>
        <p:spPr>
          <a:xfrm>
            <a:off x="3197323" y="3892983"/>
            <a:ext cx="1011678" cy="37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3058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32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aphicFrame>
        <p:nvGraphicFramePr>
          <p:cNvPr id="80" name="Chart 79">
            <a:extLst>
              <a:ext uri="{FF2B5EF4-FFF2-40B4-BE49-F238E27FC236}">
                <a16:creationId xmlns:a16="http://schemas.microsoft.com/office/drawing/2014/main" id="{3173A33E-33AE-C83F-214B-1B068F76566D}"/>
              </a:ext>
            </a:extLst>
          </p:cNvPr>
          <p:cNvGraphicFramePr/>
          <p:nvPr/>
        </p:nvGraphicFramePr>
        <p:xfrm>
          <a:off x="3414841" y="3287421"/>
          <a:ext cx="565437" cy="58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1" name="object 17">
            <a:extLst>
              <a:ext uri="{FF2B5EF4-FFF2-40B4-BE49-F238E27FC236}">
                <a16:creationId xmlns:a16="http://schemas.microsoft.com/office/drawing/2014/main" id="{C9EFBEBC-0D15-01C5-4815-0534BAEE1CC6}"/>
              </a:ext>
            </a:extLst>
          </p:cNvPr>
          <p:cNvSpPr txBox="1"/>
          <p:nvPr/>
        </p:nvSpPr>
        <p:spPr>
          <a:xfrm>
            <a:off x="4339000" y="3892983"/>
            <a:ext cx="672913" cy="37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3058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23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34341D6E-2038-2B1F-C2EF-30AFE116C84D}"/>
              </a:ext>
            </a:extLst>
          </p:cNvPr>
          <p:cNvGraphicFramePr/>
          <p:nvPr/>
        </p:nvGraphicFramePr>
        <p:xfrm>
          <a:off x="4387135" y="3287421"/>
          <a:ext cx="565437" cy="58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3" name="object 17">
            <a:extLst>
              <a:ext uri="{FF2B5EF4-FFF2-40B4-BE49-F238E27FC236}">
                <a16:creationId xmlns:a16="http://schemas.microsoft.com/office/drawing/2014/main" id="{AFC2C9E8-11D8-FE4C-BF71-FDEC4DB14936}"/>
              </a:ext>
            </a:extLst>
          </p:cNvPr>
          <p:cNvSpPr txBox="1"/>
          <p:nvPr/>
        </p:nvSpPr>
        <p:spPr>
          <a:xfrm>
            <a:off x="5307105" y="3892983"/>
            <a:ext cx="672913" cy="37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3058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26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aphicFrame>
        <p:nvGraphicFramePr>
          <p:cNvPr id="84" name="Chart 83">
            <a:extLst>
              <a:ext uri="{FF2B5EF4-FFF2-40B4-BE49-F238E27FC236}">
                <a16:creationId xmlns:a16="http://schemas.microsoft.com/office/drawing/2014/main" id="{2E2C370E-1085-D9F7-32D8-E011FD94DD91}"/>
              </a:ext>
            </a:extLst>
          </p:cNvPr>
          <p:cNvGraphicFramePr/>
          <p:nvPr/>
        </p:nvGraphicFramePr>
        <p:xfrm>
          <a:off x="5359430" y="3287421"/>
          <a:ext cx="565437" cy="58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5" name="object 7">
            <a:extLst>
              <a:ext uri="{FF2B5EF4-FFF2-40B4-BE49-F238E27FC236}">
                <a16:creationId xmlns:a16="http://schemas.microsoft.com/office/drawing/2014/main" id="{B62A54A0-A533-9DA8-2C2F-78FBF22F4AE9}"/>
              </a:ext>
            </a:extLst>
          </p:cNvPr>
          <p:cNvSpPr txBox="1"/>
          <p:nvPr/>
        </p:nvSpPr>
        <p:spPr>
          <a:xfrm>
            <a:off x="849801" y="2007808"/>
            <a:ext cx="923833" cy="488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49</a:t>
            </a: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3833530-7572-F695-E18A-2F9A86EE946E}"/>
              </a:ext>
            </a:extLst>
          </p:cNvPr>
          <p:cNvSpPr/>
          <p:nvPr/>
        </p:nvSpPr>
        <p:spPr>
          <a:xfrm>
            <a:off x="523285" y="1979799"/>
            <a:ext cx="182905" cy="544841"/>
          </a:xfrm>
          <a:custGeom>
            <a:avLst/>
            <a:gdLst>
              <a:gd name="connsiteX0" fmla="*/ 44764 w 207292"/>
              <a:gd name="connsiteY0" fmla="*/ 210448 h 617486"/>
              <a:gd name="connsiteX1" fmla="*/ 55434 w 207292"/>
              <a:gd name="connsiteY1" fmla="*/ 264321 h 617486"/>
              <a:gd name="connsiteX2" fmla="*/ 18348 w 207292"/>
              <a:gd name="connsiteY2" fmla="*/ 454567 h 617486"/>
              <a:gd name="connsiteX3" fmla="*/ 59208 w 207292"/>
              <a:gd name="connsiteY3" fmla="*/ 454567 h 617486"/>
              <a:gd name="connsiteX4" fmla="*/ 69878 w 207292"/>
              <a:gd name="connsiteY4" fmla="*/ 616185 h 617486"/>
              <a:gd name="connsiteX5" fmla="*/ 0 w 207292"/>
              <a:gd name="connsiteY5" fmla="*/ 399393 h 617486"/>
              <a:gd name="connsiteX6" fmla="*/ 15745 w 207292"/>
              <a:gd name="connsiteY6" fmla="*/ 186765 h 617486"/>
              <a:gd name="connsiteX7" fmla="*/ 191417 w 207292"/>
              <a:gd name="connsiteY7" fmla="*/ 186765 h 617486"/>
              <a:gd name="connsiteX8" fmla="*/ 207293 w 207292"/>
              <a:gd name="connsiteY8" fmla="*/ 399263 h 617486"/>
              <a:gd name="connsiteX9" fmla="*/ 148736 w 207292"/>
              <a:gd name="connsiteY9" fmla="*/ 34646 h 617486"/>
              <a:gd name="connsiteX10" fmla="*/ 58557 w 207292"/>
              <a:gd name="connsiteY10" fmla="*/ 34646 h 617486"/>
              <a:gd name="connsiteX11" fmla="*/ 65975 w 207292"/>
              <a:gd name="connsiteY11" fmla="*/ 85786 h 617486"/>
              <a:gd name="connsiteX12" fmla="*/ 96424 w 207292"/>
              <a:gd name="connsiteY12" fmla="*/ 107257 h 617486"/>
              <a:gd name="connsiteX13" fmla="*/ 110868 w 207292"/>
              <a:gd name="connsiteY13" fmla="*/ 107257 h 617486"/>
              <a:gd name="connsiteX14" fmla="*/ 141318 w 207292"/>
              <a:gd name="connsiteY14" fmla="*/ 85786 h 617486"/>
              <a:gd name="connsiteX15" fmla="*/ 148736 w 207292"/>
              <a:gd name="connsiteY15" fmla="*/ 34646 h 617486"/>
              <a:gd name="connsiteX16" fmla="*/ 148736 w 207292"/>
              <a:gd name="connsiteY16" fmla="*/ 34646 h 617486"/>
              <a:gd name="connsiteX17" fmla="*/ 162529 w 207292"/>
              <a:gd name="connsiteY17" fmla="*/ 210448 h 617486"/>
              <a:gd name="connsiteX18" fmla="*/ 151859 w 207292"/>
              <a:gd name="connsiteY18" fmla="*/ 264321 h 617486"/>
              <a:gd name="connsiteX19" fmla="*/ 188945 w 207292"/>
              <a:gd name="connsiteY19" fmla="*/ 454567 h 617486"/>
              <a:gd name="connsiteX20" fmla="*/ 148085 w 207292"/>
              <a:gd name="connsiteY20" fmla="*/ 454567 h 617486"/>
              <a:gd name="connsiteX21" fmla="*/ 137414 w 207292"/>
              <a:gd name="connsiteY21" fmla="*/ 616185 h 617486"/>
              <a:gd name="connsiteX22" fmla="*/ 103711 w 207292"/>
              <a:gd name="connsiteY22" fmla="*/ 444677 h 617486"/>
              <a:gd name="connsiteX23" fmla="*/ 103711 w 207292"/>
              <a:gd name="connsiteY23" fmla="*/ 617487 h 6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7292" h="617486">
                <a:moveTo>
                  <a:pt x="44764" y="210448"/>
                </a:moveTo>
                <a:lnTo>
                  <a:pt x="55434" y="264321"/>
                </a:lnTo>
                <a:lnTo>
                  <a:pt x="18348" y="454567"/>
                </a:lnTo>
                <a:lnTo>
                  <a:pt x="59208" y="454567"/>
                </a:lnTo>
                <a:cubicBezTo>
                  <a:pt x="59208" y="454567"/>
                  <a:pt x="69878" y="616185"/>
                  <a:pt x="69878" y="616185"/>
                </a:cubicBezTo>
                <a:moveTo>
                  <a:pt x="0" y="399393"/>
                </a:moveTo>
                <a:lnTo>
                  <a:pt x="15745" y="186765"/>
                </a:lnTo>
                <a:cubicBezTo>
                  <a:pt x="20690" y="119099"/>
                  <a:pt x="186472" y="119229"/>
                  <a:pt x="191417" y="186765"/>
                </a:cubicBezTo>
                <a:lnTo>
                  <a:pt x="207293" y="399263"/>
                </a:lnTo>
                <a:moveTo>
                  <a:pt x="148736" y="34646"/>
                </a:moveTo>
                <a:cubicBezTo>
                  <a:pt x="144441" y="-11549"/>
                  <a:pt x="62851" y="-11549"/>
                  <a:pt x="58557" y="34646"/>
                </a:cubicBezTo>
                <a:cubicBezTo>
                  <a:pt x="57516" y="46618"/>
                  <a:pt x="60119" y="74986"/>
                  <a:pt x="65975" y="85786"/>
                </a:cubicBezTo>
                <a:cubicBezTo>
                  <a:pt x="71180" y="95156"/>
                  <a:pt x="83151" y="104264"/>
                  <a:pt x="96424" y="107257"/>
                </a:cubicBezTo>
                <a:cubicBezTo>
                  <a:pt x="102801" y="108168"/>
                  <a:pt x="104492" y="108168"/>
                  <a:pt x="110868" y="107257"/>
                </a:cubicBezTo>
                <a:cubicBezTo>
                  <a:pt x="124141" y="104134"/>
                  <a:pt x="136113" y="95156"/>
                  <a:pt x="141318" y="85786"/>
                </a:cubicBezTo>
                <a:cubicBezTo>
                  <a:pt x="147174" y="74986"/>
                  <a:pt x="149907" y="46618"/>
                  <a:pt x="148736" y="34646"/>
                </a:cubicBezTo>
                <a:lnTo>
                  <a:pt x="148736" y="34646"/>
                </a:lnTo>
                <a:close/>
                <a:moveTo>
                  <a:pt x="162529" y="210448"/>
                </a:moveTo>
                <a:lnTo>
                  <a:pt x="151859" y="264321"/>
                </a:lnTo>
                <a:lnTo>
                  <a:pt x="188945" y="454567"/>
                </a:lnTo>
                <a:lnTo>
                  <a:pt x="148085" y="454567"/>
                </a:lnTo>
                <a:cubicBezTo>
                  <a:pt x="148085" y="454567"/>
                  <a:pt x="137414" y="616185"/>
                  <a:pt x="137414" y="616185"/>
                </a:cubicBezTo>
                <a:moveTo>
                  <a:pt x="103711" y="444677"/>
                </a:moveTo>
                <a:lnTo>
                  <a:pt x="103711" y="617487"/>
                </a:lnTo>
              </a:path>
            </a:pathLst>
          </a:custGeom>
          <a:noFill/>
          <a:ln w="12976" cap="rnd">
            <a:solidFill>
              <a:srgbClr val="231F20"/>
            </a:solidFill>
            <a:prstDash val="solid"/>
            <a:round/>
          </a:ln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25A734F4-BDF7-DAD4-FF04-2903043CB49E}"/>
              </a:ext>
            </a:extLst>
          </p:cNvPr>
          <p:cNvSpPr/>
          <p:nvPr/>
        </p:nvSpPr>
        <p:spPr>
          <a:xfrm>
            <a:off x="2687608" y="1980374"/>
            <a:ext cx="195420" cy="543693"/>
          </a:xfrm>
          <a:custGeom>
            <a:avLst/>
            <a:gdLst>
              <a:gd name="connsiteX0" fmla="*/ 0 w 221476"/>
              <a:gd name="connsiteY0" fmla="*/ 399393 h 616185"/>
              <a:gd name="connsiteX1" fmla="*/ 2212 w 221476"/>
              <a:gd name="connsiteY1" fmla="*/ 186765 h 616185"/>
              <a:gd name="connsiteX2" fmla="*/ 219134 w 221476"/>
              <a:gd name="connsiteY2" fmla="*/ 186765 h 616185"/>
              <a:gd name="connsiteX3" fmla="*/ 221477 w 221476"/>
              <a:gd name="connsiteY3" fmla="*/ 399263 h 616185"/>
              <a:gd name="connsiteX4" fmla="*/ 110738 w 221476"/>
              <a:gd name="connsiteY4" fmla="*/ 616185 h 616185"/>
              <a:gd name="connsiteX5" fmla="*/ 110738 w 221476"/>
              <a:gd name="connsiteY5" fmla="*/ 402256 h 616185"/>
              <a:gd name="connsiteX6" fmla="*/ 166173 w 221476"/>
              <a:gd name="connsiteY6" fmla="*/ 616185 h 616185"/>
              <a:gd name="connsiteX7" fmla="*/ 177103 w 221476"/>
              <a:gd name="connsiteY7" fmla="*/ 398612 h 616185"/>
              <a:gd name="connsiteX8" fmla="*/ 177103 w 221476"/>
              <a:gd name="connsiteY8" fmla="*/ 210448 h 616185"/>
              <a:gd name="connsiteX9" fmla="*/ 44113 w 221476"/>
              <a:gd name="connsiteY9" fmla="*/ 210448 h 616185"/>
              <a:gd name="connsiteX10" fmla="*/ 44113 w 221476"/>
              <a:gd name="connsiteY10" fmla="*/ 398612 h 616185"/>
              <a:gd name="connsiteX11" fmla="*/ 55044 w 221476"/>
              <a:gd name="connsiteY11" fmla="*/ 616185 h 616185"/>
              <a:gd name="connsiteX12" fmla="*/ 155632 w 221476"/>
              <a:gd name="connsiteY12" fmla="*/ 34646 h 616185"/>
              <a:gd name="connsiteX13" fmla="*/ 65454 w 221476"/>
              <a:gd name="connsiteY13" fmla="*/ 34646 h 616185"/>
              <a:gd name="connsiteX14" fmla="*/ 72871 w 221476"/>
              <a:gd name="connsiteY14" fmla="*/ 85786 h 616185"/>
              <a:gd name="connsiteX15" fmla="*/ 103321 w 221476"/>
              <a:gd name="connsiteY15" fmla="*/ 107257 h 616185"/>
              <a:gd name="connsiteX16" fmla="*/ 117765 w 221476"/>
              <a:gd name="connsiteY16" fmla="*/ 107257 h 616185"/>
              <a:gd name="connsiteX17" fmla="*/ 148215 w 221476"/>
              <a:gd name="connsiteY17" fmla="*/ 85786 h 616185"/>
              <a:gd name="connsiteX18" fmla="*/ 155632 w 221476"/>
              <a:gd name="connsiteY18" fmla="*/ 34646 h 61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1476" h="616185">
                <a:moveTo>
                  <a:pt x="0" y="399393"/>
                </a:moveTo>
                <a:lnTo>
                  <a:pt x="2212" y="186765"/>
                </a:lnTo>
                <a:cubicBezTo>
                  <a:pt x="2863" y="118839"/>
                  <a:pt x="218354" y="118839"/>
                  <a:pt x="219134" y="186765"/>
                </a:cubicBezTo>
                <a:lnTo>
                  <a:pt x="221477" y="399263"/>
                </a:lnTo>
                <a:moveTo>
                  <a:pt x="110738" y="616185"/>
                </a:moveTo>
                <a:lnTo>
                  <a:pt x="110738" y="402256"/>
                </a:lnTo>
                <a:moveTo>
                  <a:pt x="166173" y="616185"/>
                </a:moveTo>
                <a:lnTo>
                  <a:pt x="177103" y="398612"/>
                </a:lnTo>
                <a:lnTo>
                  <a:pt x="177103" y="210448"/>
                </a:lnTo>
                <a:moveTo>
                  <a:pt x="44113" y="210448"/>
                </a:moveTo>
                <a:lnTo>
                  <a:pt x="44113" y="398612"/>
                </a:lnTo>
                <a:lnTo>
                  <a:pt x="55044" y="616185"/>
                </a:lnTo>
                <a:moveTo>
                  <a:pt x="155632" y="34646"/>
                </a:moveTo>
                <a:cubicBezTo>
                  <a:pt x="151338" y="-11549"/>
                  <a:pt x="69748" y="-11549"/>
                  <a:pt x="65454" y="34646"/>
                </a:cubicBezTo>
                <a:cubicBezTo>
                  <a:pt x="64413" y="46618"/>
                  <a:pt x="67015" y="74986"/>
                  <a:pt x="72871" y="85786"/>
                </a:cubicBezTo>
                <a:cubicBezTo>
                  <a:pt x="78076" y="95156"/>
                  <a:pt x="90048" y="104265"/>
                  <a:pt x="103321" y="107257"/>
                </a:cubicBezTo>
                <a:cubicBezTo>
                  <a:pt x="109697" y="108168"/>
                  <a:pt x="111389" y="108168"/>
                  <a:pt x="117765" y="107257"/>
                </a:cubicBezTo>
                <a:cubicBezTo>
                  <a:pt x="131038" y="104134"/>
                  <a:pt x="143010" y="95156"/>
                  <a:pt x="148215" y="85786"/>
                </a:cubicBezTo>
                <a:cubicBezTo>
                  <a:pt x="154071" y="74986"/>
                  <a:pt x="156803" y="46618"/>
                  <a:pt x="155632" y="34646"/>
                </a:cubicBezTo>
                <a:close/>
              </a:path>
            </a:pathLst>
          </a:custGeom>
          <a:noFill/>
          <a:ln w="12976" cap="rnd">
            <a:solidFill>
              <a:srgbClr val="231F20"/>
            </a:solidFill>
            <a:prstDash val="solid"/>
            <a:round/>
          </a:ln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" name="object 5">
            <a:extLst>
              <a:ext uri="{FF2B5EF4-FFF2-40B4-BE49-F238E27FC236}">
                <a16:creationId xmlns:a16="http://schemas.microsoft.com/office/drawing/2014/main" id="{C68BAC7B-E5F6-CD33-EEE8-8E441576BE97}"/>
              </a:ext>
            </a:extLst>
          </p:cNvPr>
          <p:cNvSpPr txBox="1"/>
          <p:nvPr/>
        </p:nvSpPr>
        <p:spPr>
          <a:xfrm>
            <a:off x="3980278" y="2150665"/>
            <a:ext cx="837334" cy="203064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MALE</a:t>
            </a:r>
          </a:p>
        </p:txBody>
      </p:sp>
      <p:sp>
        <p:nvSpPr>
          <p:cNvPr id="94" name="object 7">
            <a:extLst>
              <a:ext uri="{FF2B5EF4-FFF2-40B4-BE49-F238E27FC236}">
                <a16:creationId xmlns:a16="http://schemas.microsoft.com/office/drawing/2014/main" id="{113F7552-7A59-14B2-B571-E11D0DC1E866}"/>
              </a:ext>
            </a:extLst>
          </p:cNvPr>
          <p:cNvSpPr txBox="1"/>
          <p:nvPr/>
        </p:nvSpPr>
        <p:spPr>
          <a:xfrm>
            <a:off x="3045065" y="2007808"/>
            <a:ext cx="923833" cy="488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0" lvl="0" indent="0" defTabSz="91440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51</a:t>
            </a: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5" name="object 17">
            <a:extLst>
              <a:ext uri="{FF2B5EF4-FFF2-40B4-BE49-F238E27FC236}">
                <a16:creationId xmlns:a16="http://schemas.microsoft.com/office/drawing/2014/main" id="{7582038F-F50C-C170-C414-84BF30428890}"/>
              </a:ext>
            </a:extLst>
          </p:cNvPr>
          <p:cNvSpPr txBox="1"/>
          <p:nvPr/>
        </p:nvSpPr>
        <p:spPr>
          <a:xfrm>
            <a:off x="443477" y="4278245"/>
            <a:ext cx="672913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Employed</a:t>
            </a:r>
          </a:p>
        </p:txBody>
      </p:sp>
      <p:sp>
        <p:nvSpPr>
          <p:cNvPr id="96" name="object 17">
            <a:extLst>
              <a:ext uri="{FF2B5EF4-FFF2-40B4-BE49-F238E27FC236}">
                <a16:creationId xmlns:a16="http://schemas.microsoft.com/office/drawing/2014/main" id="{BE1C1FAD-74BE-06BA-206B-E88CD6C198FC}"/>
              </a:ext>
            </a:extLst>
          </p:cNvPr>
          <p:cNvSpPr txBox="1"/>
          <p:nvPr/>
        </p:nvSpPr>
        <p:spPr>
          <a:xfrm>
            <a:off x="1416513" y="4278245"/>
            <a:ext cx="672913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Homeowner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7" name="object 17">
            <a:extLst>
              <a:ext uri="{FF2B5EF4-FFF2-40B4-BE49-F238E27FC236}">
                <a16:creationId xmlns:a16="http://schemas.microsoft.com/office/drawing/2014/main" id="{6B3B097E-87F7-F64F-7896-7237448D25A6}"/>
              </a:ext>
            </a:extLst>
          </p:cNvPr>
          <p:cNvSpPr txBox="1"/>
          <p:nvPr/>
        </p:nvSpPr>
        <p:spPr>
          <a:xfrm>
            <a:off x="2411793" y="4278245"/>
            <a:ext cx="672913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White collar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8" name="object 17">
            <a:extLst>
              <a:ext uri="{FF2B5EF4-FFF2-40B4-BE49-F238E27FC236}">
                <a16:creationId xmlns:a16="http://schemas.microsoft.com/office/drawing/2014/main" id="{D6C99586-4238-E9DC-A270-F3C15538CEA0}"/>
              </a:ext>
            </a:extLst>
          </p:cNvPr>
          <p:cNvSpPr txBox="1"/>
          <p:nvPr/>
        </p:nvSpPr>
        <p:spPr>
          <a:xfrm>
            <a:off x="3279249" y="4278246"/>
            <a:ext cx="84782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One+ children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(&lt;18)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9" name="object 17">
            <a:extLst>
              <a:ext uri="{FF2B5EF4-FFF2-40B4-BE49-F238E27FC236}">
                <a16:creationId xmlns:a16="http://schemas.microsoft.com/office/drawing/2014/main" id="{10F9DB82-7CFB-B857-C0ED-CCB30DBE08B8}"/>
              </a:ext>
            </a:extLst>
          </p:cNvPr>
          <p:cNvSpPr txBox="1"/>
          <p:nvPr/>
        </p:nvSpPr>
        <p:spPr>
          <a:xfrm>
            <a:off x="4339000" y="4278246"/>
            <a:ext cx="6729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Bachelor’s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degree+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0" name="object 17">
            <a:extLst>
              <a:ext uri="{FF2B5EF4-FFF2-40B4-BE49-F238E27FC236}">
                <a16:creationId xmlns:a16="http://schemas.microsoft.com/office/drawing/2014/main" id="{9F233BD2-F953-253C-5158-17D57F8BCD24}"/>
              </a:ext>
            </a:extLst>
          </p:cNvPr>
          <p:cNvSpPr txBox="1"/>
          <p:nvPr/>
        </p:nvSpPr>
        <p:spPr>
          <a:xfrm>
            <a:off x="5307105" y="4278246"/>
            <a:ext cx="6729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Earn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$100,000+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36566FB-C259-19AF-14F8-1B26B9DFEED0}"/>
              </a:ext>
            </a:extLst>
          </p:cNvPr>
          <p:cNvSpPr/>
          <p:nvPr/>
        </p:nvSpPr>
        <p:spPr>
          <a:xfrm>
            <a:off x="0" y="6256020"/>
            <a:ext cx="9144000" cy="350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2EC3906-6269-639A-5DD5-B1102EADB8F3}"/>
              </a:ext>
            </a:extLst>
          </p:cNvPr>
          <p:cNvSpPr txBox="1"/>
          <p:nvPr/>
        </p:nvSpPr>
        <p:spPr>
          <a:xfrm>
            <a:off x="60256" y="6321156"/>
            <a:ext cx="9001193" cy="18466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NORFOLK-PORTSMOUTH-NEWPORT NEWS, VA; 2024 Spring MRI-Simmons Market-by-Market; A18+; Adult Hits format; Target Persons %; Target Index vs. Market Average of 100.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909163F-6EB7-4B7E-0AB2-0C8D5EB4F8A4}"/>
              </a:ext>
            </a:extLst>
          </p:cNvPr>
          <p:cNvSpPr/>
          <p:nvPr/>
        </p:nvSpPr>
        <p:spPr>
          <a:xfrm>
            <a:off x="0" y="6575774"/>
            <a:ext cx="9144000" cy="282226"/>
          </a:xfrm>
          <a:prstGeom prst="rect">
            <a:avLst/>
          </a:prstGeom>
          <a:solidFill>
            <a:srgbClr val="1011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870C507C-D325-390C-7C30-46900B07E17F}"/>
              </a:ext>
            </a:extLst>
          </p:cNvPr>
          <p:cNvSpPr/>
          <p:nvPr/>
        </p:nvSpPr>
        <p:spPr>
          <a:xfrm>
            <a:off x="144081" y="6630985"/>
            <a:ext cx="800799" cy="202284"/>
          </a:xfrm>
          <a:custGeom>
            <a:avLst/>
            <a:gdLst>
              <a:gd name="connsiteX0" fmla="*/ 730041 w 884619"/>
              <a:gd name="connsiteY0" fmla="*/ 148317 h 223457"/>
              <a:gd name="connsiteX1" fmla="*/ 843734 w 884619"/>
              <a:gd name="connsiteY1" fmla="*/ 148317 h 223457"/>
              <a:gd name="connsiteX2" fmla="*/ 843734 w 884619"/>
              <a:gd name="connsiteY2" fmla="*/ 172320 h 223457"/>
              <a:gd name="connsiteX3" fmla="*/ 730041 w 884619"/>
              <a:gd name="connsiteY3" fmla="*/ 172320 h 223457"/>
              <a:gd name="connsiteX4" fmla="*/ 730041 w 884619"/>
              <a:gd name="connsiteY4" fmla="*/ 97855 h 223457"/>
              <a:gd name="connsiteX5" fmla="*/ 843734 w 884619"/>
              <a:gd name="connsiteY5" fmla="*/ 97855 h 223457"/>
              <a:gd name="connsiteX6" fmla="*/ 843734 w 884619"/>
              <a:gd name="connsiteY6" fmla="*/ 121858 h 223457"/>
              <a:gd name="connsiteX7" fmla="*/ 730041 w 884619"/>
              <a:gd name="connsiteY7" fmla="*/ 121858 h 223457"/>
              <a:gd name="connsiteX8" fmla="*/ 326407 w 884619"/>
              <a:gd name="connsiteY8" fmla="*/ 64091 h 223457"/>
              <a:gd name="connsiteX9" fmla="*/ 291538 w 884619"/>
              <a:gd name="connsiteY9" fmla="*/ 109887 h 223457"/>
              <a:gd name="connsiteX10" fmla="*/ 324811 w 884619"/>
              <a:gd name="connsiteY10" fmla="*/ 156297 h 223457"/>
              <a:gd name="connsiteX11" fmla="*/ 358882 w 884619"/>
              <a:gd name="connsiteY11" fmla="*/ 107800 h 223457"/>
              <a:gd name="connsiteX12" fmla="*/ 326407 w 884619"/>
              <a:gd name="connsiteY12" fmla="*/ 64091 h 223457"/>
              <a:gd name="connsiteX13" fmla="*/ 185334 w 884619"/>
              <a:gd name="connsiteY13" fmla="*/ 63661 h 223457"/>
              <a:gd name="connsiteX14" fmla="*/ 150834 w 884619"/>
              <a:gd name="connsiteY14" fmla="*/ 110133 h 223457"/>
              <a:gd name="connsiteX15" fmla="*/ 185826 w 884619"/>
              <a:gd name="connsiteY15" fmla="*/ 156605 h 223457"/>
              <a:gd name="connsiteX16" fmla="*/ 220326 w 884619"/>
              <a:gd name="connsiteY16" fmla="*/ 110256 h 223457"/>
              <a:gd name="connsiteX17" fmla="*/ 185334 w 884619"/>
              <a:gd name="connsiteY17" fmla="*/ 63661 h 223457"/>
              <a:gd name="connsiteX18" fmla="*/ 865404 w 884619"/>
              <a:gd name="connsiteY18" fmla="*/ 53716 h 223457"/>
              <a:gd name="connsiteX19" fmla="*/ 865404 w 884619"/>
              <a:gd name="connsiteY19" fmla="*/ 60469 h 223457"/>
              <a:gd name="connsiteX20" fmla="*/ 870193 w 884619"/>
              <a:gd name="connsiteY20" fmla="*/ 60469 h 223457"/>
              <a:gd name="connsiteX21" fmla="*/ 873630 w 884619"/>
              <a:gd name="connsiteY21" fmla="*/ 57031 h 223457"/>
              <a:gd name="connsiteX22" fmla="*/ 870193 w 884619"/>
              <a:gd name="connsiteY22" fmla="*/ 53716 h 223457"/>
              <a:gd name="connsiteX23" fmla="*/ 862887 w 884619"/>
              <a:gd name="connsiteY23" fmla="*/ 51690 h 223457"/>
              <a:gd name="connsiteX24" fmla="*/ 870807 w 884619"/>
              <a:gd name="connsiteY24" fmla="*/ 51690 h 223457"/>
              <a:gd name="connsiteX25" fmla="*/ 876393 w 884619"/>
              <a:gd name="connsiteY25" fmla="*/ 56969 h 223457"/>
              <a:gd name="connsiteX26" fmla="*/ 871482 w 884619"/>
              <a:gd name="connsiteY26" fmla="*/ 62249 h 223457"/>
              <a:gd name="connsiteX27" fmla="*/ 876700 w 884619"/>
              <a:gd name="connsiteY27" fmla="*/ 70107 h 223457"/>
              <a:gd name="connsiteX28" fmla="*/ 873815 w 884619"/>
              <a:gd name="connsiteY28" fmla="*/ 70107 h 223457"/>
              <a:gd name="connsiteX29" fmla="*/ 868719 w 884619"/>
              <a:gd name="connsiteY29" fmla="*/ 62310 h 223457"/>
              <a:gd name="connsiteX30" fmla="*/ 865404 w 884619"/>
              <a:gd name="connsiteY30" fmla="*/ 62310 h 223457"/>
              <a:gd name="connsiteX31" fmla="*/ 865404 w 884619"/>
              <a:gd name="connsiteY31" fmla="*/ 70107 h 223457"/>
              <a:gd name="connsiteX32" fmla="*/ 862887 w 884619"/>
              <a:gd name="connsiteY32" fmla="*/ 70107 h 223457"/>
              <a:gd name="connsiteX33" fmla="*/ 869088 w 884619"/>
              <a:gd name="connsiteY33" fmla="*/ 47945 h 223457"/>
              <a:gd name="connsiteX34" fmla="*/ 856073 w 884619"/>
              <a:gd name="connsiteY34" fmla="*/ 60898 h 223457"/>
              <a:gd name="connsiteX35" fmla="*/ 869088 w 884619"/>
              <a:gd name="connsiteY35" fmla="*/ 73974 h 223457"/>
              <a:gd name="connsiteX36" fmla="*/ 882163 w 884619"/>
              <a:gd name="connsiteY36" fmla="*/ 60898 h 223457"/>
              <a:gd name="connsiteX37" fmla="*/ 869088 w 884619"/>
              <a:gd name="connsiteY37" fmla="*/ 47945 h 223457"/>
              <a:gd name="connsiteX38" fmla="*/ 730041 w 884619"/>
              <a:gd name="connsiteY38" fmla="*/ 47454 h 223457"/>
              <a:gd name="connsiteX39" fmla="*/ 843734 w 884619"/>
              <a:gd name="connsiteY39" fmla="*/ 47454 h 223457"/>
              <a:gd name="connsiteX40" fmla="*/ 843734 w 884619"/>
              <a:gd name="connsiteY40" fmla="*/ 71457 h 223457"/>
              <a:gd name="connsiteX41" fmla="*/ 730041 w 884619"/>
              <a:gd name="connsiteY41" fmla="*/ 71457 h 223457"/>
              <a:gd name="connsiteX42" fmla="*/ 547469 w 884619"/>
              <a:gd name="connsiteY42" fmla="*/ 46533 h 223457"/>
              <a:gd name="connsiteX43" fmla="*/ 572025 w 884619"/>
              <a:gd name="connsiteY43" fmla="*/ 46533 h 223457"/>
              <a:gd name="connsiteX44" fmla="*/ 572025 w 884619"/>
              <a:gd name="connsiteY44" fmla="*/ 173732 h 223457"/>
              <a:gd name="connsiteX45" fmla="*/ 547469 w 884619"/>
              <a:gd name="connsiteY45" fmla="*/ 173732 h 223457"/>
              <a:gd name="connsiteX46" fmla="*/ 55434 w 884619"/>
              <a:gd name="connsiteY46" fmla="*/ 45981 h 223457"/>
              <a:gd name="connsiteX47" fmla="*/ 81340 w 884619"/>
              <a:gd name="connsiteY47" fmla="*/ 45981 h 223457"/>
              <a:gd name="connsiteX48" fmla="*/ 81340 w 884619"/>
              <a:gd name="connsiteY48" fmla="*/ 173732 h 223457"/>
              <a:gd name="connsiteX49" fmla="*/ 55434 w 884619"/>
              <a:gd name="connsiteY49" fmla="*/ 173732 h 223457"/>
              <a:gd name="connsiteX50" fmla="*/ 869149 w 884619"/>
              <a:gd name="connsiteY50" fmla="*/ 45612 h 223457"/>
              <a:gd name="connsiteX51" fmla="*/ 884619 w 884619"/>
              <a:gd name="connsiteY51" fmla="*/ 60898 h 223457"/>
              <a:gd name="connsiteX52" fmla="*/ 869149 w 884619"/>
              <a:gd name="connsiteY52" fmla="*/ 76307 h 223457"/>
              <a:gd name="connsiteX53" fmla="*/ 853679 w 884619"/>
              <a:gd name="connsiteY53" fmla="*/ 60898 h 223457"/>
              <a:gd name="connsiteX54" fmla="*/ 869149 w 884619"/>
              <a:gd name="connsiteY54" fmla="*/ 45612 h 223457"/>
              <a:gd name="connsiteX55" fmla="*/ 665214 w 884619"/>
              <a:gd name="connsiteY55" fmla="*/ 43586 h 223457"/>
              <a:gd name="connsiteX56" fmla="*/ 707634 w 884619"/>
              <a:gd name="connsiteY56" fmla="*/ 92145 h 223457"/>
              <a:gd name="connsiteX57" fmla="*/ 707634 w 884619"/>
              <a:gd name="connsiteY57" fmla="*/ 173793 h 223457"/>
              <a:gd name="connsiteX58" fmla="*/ 683078 w 884619"/>
              <a:gd name="connsiteY58" fmla="*/ 173793 h 223457"/>
              <a:gd name="connsiteX59" fmla="*/ 683078 w 884619"/>
              <a:gd name="connsiteY59" fmla="*/ 95092 h 223457"/>
              <a:gd name="connsiteX60" fmla="*/ 657418 w 884619"/>
              <a:gd name="connsiteY60" fmla="*/ 64397 h 223457"/>
              <a:gd name="connsiteX61" fmla="*/ 625741 w 884619"/>
              <a:gd name="connsiteY61" fmla="*/ 105712 h 223457"/>
              <a:gd name="connsiteX62" fmla="*/ 625741 w 884619"/>
              <a:gd name="connsiteY62" fmla="*/ 173732 h 223457"/>
              <a:gd name="connsiteX63" fmla="*/ 601185 w 884619"/>
              <a:gd name="connsiteY63" fmla="*/ 173732 h 223457"/>
              <a:gd name="connsiteX64" fmla="*/ 601185 w 884619"/>
              <a:gd name="connsiteY64" fmla="*/ 78578 h 223457"/>
              <a:gd name="connsiteX65" fmla="*/ 601247 w 884619"/>
              <a:gd name="connsiteY65" fmla="*/ 78578 h 223457"/>
              <a:gd name="connsiteX66" fmla="*/ 601001 w 884619"/>
              <a:gd name="connsiteY66" fmla="*/ 46533 h 223457"/>
              <a:gd name="connsiteX67" fmla="*/ 624820 w 884619"/>
              <a:gd name="connsiteY67" fmla="*/ 46533 h 223457"/>
              <a:gd name="connsiteX68" fmla="*/ 625802 w 884619"/>
              <a:gd name="connsiteY68" fmla="*/ 66546 h 223457"/>
              <a:gd name="connsiteX69" fmla="*/ 665214 w 884619"/>
              <a:gd name="connsiteY69" fmla="*/ 43586 h 223457"/>
              <a:gd name="connsiteX70" fmla="*/ 333282 w 884619"/>
              <a:gd name="connsiteY70" fmla="*/ 43525 h 223457"/>
              <a:gd name="connsiteX71" fmla="*/ 384051 w 884619"/>
              <a:gd name="connsiteY71" fmla="*/ 106879 h 223457"/>
              <a:gd name="connsiteX72" fmla="*/ 328678 w 884619"/>
              <a:gd name="connsiteY72" fmla="*/ 176740 h 223457"/>
              <a:gd name="connsiteX73" fmla="*/ 292581 w 884619"/>
              <a:gd name="connsiteY73" fmla="*/ 158876 h 223457"/>
              <a:gd name="connsiteX74" fmla="*/ 292581 w 884619"/>
              <a:gd name="connsiteY74" fmla="*/ 223457 h 223457"/>
              <a:gd name="connsiteX75" fmla="*/ 268149 w 884619"/>
              <a:gd name="connsiteY75" fmla="*/ 223457 h 223457"/>
              <a:gd name="connsiteX76" fmla="*/ 268149 w 884619"/>
              <a:gd name="connsiteY76" fmla="*/ 77474 h 223457"/>
              <a:gd name="connsiteX77" fmla="*/ 267903 w 884619"/>
              <a:gd name="connsiteY77" fmla="*/ 46533 h 223457"/>
              <a:gd name="connsiteX78" fmla="*/ 291722 w 884619"/>
              <a:gd name="connsiteY78" fmla="*/ 46533 h 223457"/>
              <a:gd name="connsiteX79" fmla="*/ 292581 w 884619"/>
              <a:gd name="connsiteY79" fmla="*/ 65748 h 223457"/>
              <a:gd name="connsiteX80" fmla="*/ 333282 w 884619"/>
              <a:gd name="connsiteY80" fmla="*/ 43525 h 223457"/>
              <a:gd name="connsiteX81" fmla="*/ 186439 w 884619"/>
              <a:gd name="connsiteY81" fmla="*/ 43525 h 223457"/>
              <a:gd name="connsiteX82" fmla="*/ 245496 w 884619"/>
              <a:gd name="connsiteY82" fmla="*/ 109887 h 223457"/>
              <a:gd name="connsiteX83" fmla="*/ 184905 w 884619"/>
              <a:gd name="connsiteY83" fmla="*/ 176740 h 223457"/>
              <a:gd name="connsiteX84" fmla="*/ 125664 w 884619"/>
              <a:gd name="connsiteY84" fmla="*/ 110378 h 223457"/>
              <a:gd name="connsiteX85" fmla="*/ 186439 w 884619"/>
              <a:gd name="connsiteY85" fmla="*/ 43525 h 223457"/>
              <a:gd name="connsiteX86" fmla="*/ 412720 w 884619"/>
              <a:gd name="connsiteY86" fmla="*/ 184 h 223457"/>
              <a:gd name="connsiteX87" fmla="*/ 438504 w 884619"/>
              <a:gd name="connsiteY87" fmla="*/ 184 h 223457"/>
              <a:gd name="connsiteX88" fmla="*/ 438504 w 884619"/>
              <a:gd name="connsiteY88" fmla="*/ 151939 h 223457"/>
              <a:gd name="connsiteX89" fmla="*/ 528255 w 884619"/>
              <a:gd name="connsiteY89" fmla="*/ 151939 h 223457"/>
              <a:gd name="connsiteX90" fmla="*/ 524817 w 884619"/>
              <a:gd name="connsiteY90" fmla="*/ 173732 h 223457"/>
              <a:gd name="connsiteX91" fmla="*/ 412720 w 884619"/>
              <a:gd name="connsiteY91" fmla="*/ 173732 h 223457"/>
              <a:gd name="connsiteX92" fmla="*/ 0 w 884619"/>
              <a:gd name="connsiteY92" fmla="*/ 184 h 223457"/>
              <a:gd name="connsiteX93" fmla="*/ 136775 w 884619"/>
              <a:gd name="connsiteY93" fmla="*/ 184 h 223457"/>
              <a:gd name="connsiteX94" fmla="*/ 136775 w 884619"/>
              <a:gd name="connsiteY94" fmla="*/ 21977 h 223457"/>
              <a:gd name="connsiteX95" fmla="*/ 0 w 884619"/>
              <a:gd name="connsiteY95" fmla="*/ 21977 h 223457"/>
              <a:gd name="connsiteX96" fmla="*/ 547408 w 884619"/>
              <a:gd name="connsiteY96" fmla="*/ 0 h 223457"/>
              <a:gd name="connsiteX97" fmla="*/ 571964 w 884619"/>
              <a:gd name="connsiteY97" fmla="*/ 0 h 223457"/>
              <a:gd name="connsiteX98" fmla="*/ 571964 w 884619"/>
              <a:gd name="connsiteY98" fmla="*/ 24556 h 223457"/>
              <a:gd name="connsiteX99" fmla="*/ 547408 w 884619"/>
              <a:gd name="connsiteY99" fmla="*/ 24556 h 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4619" h="223457">
                <a:moveTo>
                  <a:pt x="730041" y="148317"/>
                </a:moveTo>
                <a:lnTo>
                  <a:pt x="843734" y="148317"/>
                </a:lnTo>
                <a:lnTo>
                  <a:pt x="843734" y="172320"/>
                </a:lnTo>
                <a:lnTo>
                  <a:pt x="730041" y="172320"/>
                </a:lnTo>
                <a:close/>
                <a:moveTo>
                  <a:pt x="730041" y="97855"/>
                </a:moveTo>
                <a:lnTo>
                  <a:pt x="843734" y="97855"/>
                </a:lnTo>
                <a:lnTo>
                  <a:pt x="843734" y="121858"/>
                </a:lnTo>
                <a:lnTo>
                  <a:pt x="730041" y="121858"/>
                </a:lnTo>
                <a:close/>
                <a:moveTo>
                  <a:pt x="326407" y="64091"/>
                </a:moveTo>
                <a:cubicBezTo>
                  <a:pt x="301299" y="64091"/>
                  <a:pt x="291538" y="79990"/>
                  <a:pt x="291538" y="109887"/>
                </a:cubicBezTo>
                <a:cubicBezTo>
                  <a:pt x="291538" y="138801"/>
                  <a:pt x="299703" y="156297"/>
                  <a:pt x="324811" y="156297"/>
                </a:cubicBezTo>
                <a:cubicBezTo>
                  <a:pt x="347095" y="156359"/>
                  <a:pt x="358882" y="138126"/>
                  <a:pt x="358882" y="107800"/>
                </a:cubicBezTo>
                <a:cubicBezTo>
                  <a:pt x="358882" y="81525"/>
                  <a:pt x="347156" y="64091"/>
                  <a:pt x="326407" y="64091"/>
                </a:cubicBezTo>
                <a:close/>
                <a:moveTo>
                  <a:pt x="185334" y="63661"/>
                </a:moveTo>
                <a:cubicBezTo>
                  <a:pt x="162927" y="63661"/>
                  <a:pt x="150834" y="81464"/>
                  <a:pt x="150834" y="110133"/>
                </a:cubicBezTo>
                <a:cubicBezTo>
                  <a:pt x="150834" y="137390"/>
                  <a:pt x="164094" y="156605"/>
                  <a:pt x="185826" y="156605"/>
                </a:cubicBezTo>
                <a:cubicBezTo>
                  <a:pt x="207926" y="156605"/>
                  <a:pt x="220326" y="138249"/>
                  <a:pt x="220326" y="110256"/>
                </a:cubicBezTo>
                <a:cubicBezTo>
                  <a:pt x="220326" y="82016"/>
                  <a:pt x="207926" y="63661"/>
                  <a:pt x="185334" y="63661"/>
                </a:cubicBezTo>
                <a:close/>
                <a:moveTo>
                  <a:pt x="865404" y="53716"/>
                </a:moveTo>
                <a:lnTo>
                  <a:pt x="865404" y="60469"/>
                </a:lnTo>
                <a:lnTo>
                  <a:pt x="870193" y="60469"/>
                </a:lnTo>
                <a:cubicBezTo>
                  <a:pt x="872280" y="60469"/>
                  <a:pt x="873630" y="59118"/>
                  <a:pt x="873630" y="57031"/>
                </a:cubicBezTo>
                <a:cubicBezTo>
                  <a:pt x="873630" y="55005"/>
                  <a:pt x="872280" y="53716"/>
                  <a:pt x="870193" y="53716"/>
                </a:cubicBezTo>
                <a:close/>
                <a:moveTo>
                  <a:pt x="862887" y="51690"/>
                </a:moveTo>
                <a:lnTo>
                  <a:pt x="870807" y="51690"/>
                </a:lnTo>
                <a:cubicBezTo>
                  <a:pt x="874183" y="51690"/>
                  <a:pt x="876393" y="53839"/>
                  <a:pt x="876393" y="56969"/>
                </a:cubicBezTo>
                <a:cubicBezTo>
                  <a:pt x="876332" y="59916"/>
                  <a:pt x="874428" y="61942"/>
                  <a:pt x="871482" y="62249"/>
                </a:cubicBezTo>
                <a:lnTo>
                  <a:pt x="876700" y="70107"/>
                </a:lnTo>
                <a:lnTo>
                  <a:pt x="873815" y="70107"/>
                </a:lnTo>
                <a:lnTo>
                  <a:pt x="868719" y="62310"/>
                </a:lnTo>
                <a:lnTo>
                  <a:pt x="865404" y="62310"/>
                </a:lnTo>
                <a:lnTo>
                  <a:pt x="865404" y="70107"/>
                </a:lnTo>
                <a:lnTo>
                  <a:pt x="862887" y="70107"/>
                </a:lnTo>
                <a:close/>
                <a:moveTo>
                  <a:pt x="869088" y="47945"/>
                </a:moveTo>
                <a:cubicBezTo>
                  <a:pt x="861537" y="47945"/>
                  <a:pt x="856073" y="53347"/>
                  <a:pt x="856073" y="60898"/>
                </a:cubicBezTo>
                <a:cubicBezTo>
                  <a:pt x="856073" y="68449"/>
                  <a:pt x="861537" y="73974"/>
                  <a:pt x="869088" y="73974"/>
                </a:cubicBezTo>
                <a:cubicBezTo>
                  <a:pt x="876700" y="73974"/>
                  <a:pt x="882163" y="68449"/>
                  <a:pt x="882163" y="60898"/>
                </a:cubicBezTo>
                <a:cubicBezTo>
                  <a:pt x="882163" y="53347"/>
                  <a:pt x="876700" y="47945"/>
                  <a:pt x="869088" y="47945"/>
                </a:cubicBezTo>
                <a:close/>
                <a:moveTo>
                  <a:pt x="730041" y="47454"/>
                </a:moveTo>
                <a:lnTo>
                  <a:pt x="843734" y="47454"/>
                </a:lnTo>
                <a:lnTo>
                  <a:pt x="843734" y="71457"/>
                </a:lnTo>
                <a:lnTo>
                  <a:pt x="730041" y="71457"/>
                </a:lnTo>
                <a:close/>
                <a:moveTo>
                  <a:pt x="547469" y="46533"/>
                </a:moveTo>
                <a:lnTo>
                  <a:pt x="572025" y="46533"/>
                </a:lnTo>
                <a:lnTo>
                  <a:pt x="572025" y="173732"/>
                </a:lnTo>
                <a:lnTo>
                  <a:pt x="547469" y="173732"/>
                </a:lnTo>
                <a:close/>
                <a:moveTo>
                  <a:pt x="55434" y="45981"/>
                </a:moveTo>
                <a:lnTo>
                  <a:pt x="81340" y="45981"/>
                </a:lnTo>
                <a:lnTo>
                  <a:pt x="81340" y="173732"/>
                </a:lnTo>
                <a:lnTo>
                  <a:pt x="55434" y="173732"/>
                </a:lnTo>
                <a:close/>
                <a:moveTo>
                  <a:pt x="869149" y="45612"/>
                </a:moveTo>
                <a:cubicBezTo>
                  <a:pt x="878112" y="45612"/>
                  <a:pt x="884619" y="51997"/>
                  <a:pt x="884619" y="60898"/>
                </a:cubicBezTo>
                <a:cubicBezTo>
                  <a:pt x="884619" y="69861"/>
                  <a:pt x="878173" y="76307"/>
                  <a:pt x="869149" y="76307"/>
                </a:cubicBezTo>
                <a:cubicBezTo>
                  <a:pt x="860186" y="76307"/>
                  <a:pt x="853679" y="69861"/>
                  <a:pt x="853679" y="60898"/>
                </a:cubicBezTo>
                <a:cubicBezTo>
                  <a:pt x="853679" y="51997"/>
                  <a:pt x="860125" y="45612"/>
                  <a:pt x="869149" y="45612"/>
                </a:cubicBezTo>
                <a:close/>
                <a:moveTo>
                  <a:pt x="665214" y="43586"/>
                </a:moveTo>
                <a:cubicBezTo>
                  <a:pt x="689401" y="43586"/>
                  <a:pt x="707634" y="58688"/>
                  <a:pt x="707634" y="92145"/>
                </a:cubicBezTo>
                <a:lnTo>
                  <a:pt x="707634" y="173793"/>
                </a:lnTo>
                <a:lnTo>
                  <a:pt x="683078" y="173793"/>
                </a:lnTo>
                <a:lnTo>
                  <a:pt x="683078" y="95092"/>
                </a:lnTo>
                <a:cubicBezTo>
                  <a:pt x="683078" y="76798"/>
                  <a:pt x="676080" y="64397"/>
                  <a:pt x="657418" y="64397"/>
                </a:cubicBezTo>
                <a:cubicBezTo>
                  <a:pt x="635195" y="64397"/>
                  <a:pt x="625741" y="80727"/>
                  <a:pt x="625741" y="105712"/>
                </a:cubicBezTo>
                <a:lnTo>
                  <a:pt x="625741" y="173732"/>
                </a:lnTo>
                <a:lnTo>
                  <a:pt x="601185" y="173732"/>
                </a:lnTo>
                <a:lnTo>
                  <a:pt x="601185" y="78578"/>
                </a:lnTo>
                <a:lnTo>
                  <a:pt x="601247" y="78578"/>
                </a:lnTo>
                <a:cubicBezTo>
                  <a:pt x="601247" y="67590"/>
                  <a:pt x="601247" y="56294"/>
                  <a:pt x="601001" y="46533"/>
                </a:cubicBezTo>
                <a:lnTo>
                  <a:pt x="624820" y="46533"/>
                </a:lnTo>
                <a:cubicBezTo>
                  <a:pt x="625434" y="50216"/>
                  <a:pt x="625802" y="62678"/>
                  <a:pt x="625802" y="66546"/>
                </a:cubicBezTo>
                <a:cubicBezTo>
                  <a:pt x="630713" y="56171"/>
                  <a:pt x="641088" y="43586"/>
                  <a:pt x="665214" y="43586"/>
                </a:cubicBezTo>
                <a:close/>
                <a:moveTo>
                  <a:pt x="333282" y="43525"/>
                </a:moveTo>
                <a:cubicBezTo>
                  <a:pt x="362565" y="43525"/>
                  <a:pt x="384051" y="68020"/>
                  <a:pt x="384051" y="106879"/>
                </a:cubicBezTo>
                <a:cubicBezTo>
                  <a:pt x="384051" y="152184"/>
                  <a:pt x="359495" y="176740"/>
                  <a:pt x="328678" y="176740"/>
                </a:cubicBezTo>
                <a:cubicBezTo>
                  <a:pt x="308604" y="176740"/>
                  <a:pt x="298168" y="168452"/>
                  <a:pt x="292581" y="158876"/>
                </a:cubicBezTo>
                <a:lnTo>
                  <a:pt x="292581" y="223457"/>
                </a:lnTo>
                <a:lnTo>
                  <a:pt x="268149" y="223457"/>
                </a:lnTo>
                <a:lnTo>
                  <a:pt x="268149" y="77474"/>
                </a:lnTo>
                <a:cubicBezTo>
                  <a:pt x="268149" y="67099"/>
                  <a:pt x="268149" y="56478"/>
                  <a:pt x="267903" y="46533"/>
                </a:cubicBezTo>
                <a:lnTo>
                  <a:pt x="291722" y="46533"/>
                </a:lnTo>
                <a:cubicBezTo>
                  <a:pt x="292213" y="50585"/>
                  <a:pt x="292581" y="58320"/>
                  <a:pt x="292581" y="65748"/>
                </a:cubicBezTo>
                <a:cubicBezTo>
                  <a:pt x="299211" y="53593"/>
                  <a:pt x="311796" y="43525"/>
                  <a:pt x="333282" y="43525"/>
                </a:cubicBezTo>
                <a:close/>
                <a:moveTo>
                  <a:pt x="186439" y="43525"/>
                </a:moveTo>
                <a:cubicBezTo>
                  <a:pt x="222107" y="43525"/>
                  <a:pt x="245496" y="69923"/>
                  <a:pt x="245496" y="109887"/>
                </a:cubicBezTo>
                <a:cubicBezTo>
                  <a:pt x="245496" y="146905"/>
                  <a:pt x="224071" y="176740"/>
                  <a:pt x="184905" y="176740"/>
                </a:cubicBezTo>
                <a:cubicBezTo>
                  <a:pt x="147887" y="176740"/>
                  <a:pt x="125664" y="148563"/>
                  <a:pt x="125664" y="110378"/>
                </a:cubicBezTo>
                <a:cubicBezTo>
                  <a:pt x="125664" y="72501"/>
                  <a:pt x="147703" y="43525"/>
                  <a:pt x="186439" y="43525"/>
                </a:cubicBezTo>
                <a:close/>
                <a:moveTo>
                  <a:pt x="412720" y="184"/>
                </a:moveTo>
                <a:lnTo>
                  <a:pt x="438504" y="184"/>
                </a:lnTo>
                <a:lnTo>
                  <a:pt x="438504" y="151939"/>
                </a:lnTo>
                <a:lnTo>
                  <a:pt x="528255" y="151939"/>
                </a:lnTo>
                <a:lnTo>
                  <a:pt x="524817" y="173732"/>
                </a:lnTo>
                <a:lnTo>
                  <a:pt x="412720" y="173732"/>
                </a:lnTo>
                <a:close/>
                <a:moveTo>
                  <a:pt x="0" y="184"/>
                </a:moveTo>
                <a:lnTo>
                  <a:pt x="136775" y="184"/>
                </a:lnTo>
                <a:lnTo>
                  <a:pt x="136775" y="21977"/>
                </a:lnTo>
                <a:lnTo>
                  <a:pt x="0" y="21977"/>
                </a:lnTo>
                <a:close/>
                <a:moveTo>
                  <a:pt x="547408" y="0"/>
                </a:moveTo>
                <a:lnTo>
                  <a:pt x="571964" y="0"/>
                </a:lnTo>
                <a:lnTo>
                  <a:pt x="571964" y="24556"/>
                </a:lnTo>
                <a:lnTo>
                  <a:pt x="547408" y="24556"/>
                </a:lnTo>
                <a:close/>
              </a:path>
            </a:pathLst>
          </a:custGeom>
          <a:solidFill>
            <a:srgbClr val="FFFFFF"/>
          </a:solidFill>
          <a:ln w="846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C532D4D-4BA3-268B-0AC0-90F03322D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201" y="6632174"/>
            <a:ext cx="886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INSIGHTS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FuturiTopLine.com</a:t>
            </a:r>
            <a:endParaRPr kumimoji="0" lang="en-US" altLang="en-US" sz="7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536FDB1-25F8-9132-D756-36AEEA8160C8}"/>
              </a:ext>
            </a:extLst>
          </p:cNvPr>
          <p:cNvSpPr txBox="1"/>
          <p:nvPr/>
        </p:nvSpPr>
        <p:spPr>
          <a:xfrm>
            <a:off x="5734050" y="6624554"/>
            <a:ext cx="340995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© 2024 Futuri Media LLC, TOPLINE.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Rights Reserved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1AD7D4D-1362-0A9C-477E-C960F7DEFC27}"/>
              </a:ext>
            </a:extLst>
          </p:cNvPr>
          <p:cNvSpPr/>
          <p:nvPr/>
        </p:nvSpPr>
        <p:spPr>
          <a:xfrm>
            <a:off x="228282" y="4324133"/>
            <a:ext cx="4277043" cy="5163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73A9E90-9BF7-DCDB-B53B-EBC6662C55E7}"/>
              </a:ext>
            </a:extLst>
          </p:cNvPr>
          <p:cNvSpPr/>
          <p:nvPr/>
        </p:nvSpPr>
        <p:spPr>
          <a:xfrm>
            <a:off x="228282" y="4937853"/>
            <a:ext cx="4277043" cy="5163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0D470C6-C1C1-2E37-64FC-14D8B2643ECA}"/>
              </a:ext>
            </a:extLst>
          </p:cNvPr>
          <p:cNvSpPr/>
          <p:nvPr/>
        </p:nvSpPr>
        <p:spPr>
          <a:xfrm>
            <a:off x="228282" y="5551574"/>
            <a:ext cx="4277043" cy="5163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A77618F-1192-D1A9-3025-42567BF73A54}"/>
              </a:ext>
            </a:extLst>
          </p:cNvPr>
          <p:cNvSpPr/>
          <p:nvPr/>
        </p:nvSpPr>
        <p:spPr>
          <a:xfrm>
            <a:off x="4638675" y="4324133"/>
            <a:ext cx="4277043" cy="5163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E54C6FE-193D-5D8B-BB0E-EF9F2FE9652C}"/>
              </a:ext>
            </a:extLst>
          </p:cNvPr>
          <p:cNvSpPr/>
          <p:nvPr/>
        </p:nvSpPr>
        <p:spPr>
          <a:xfrm>
            <a:off x="4638675" y="4937853"/>
            <a:ext cx="4277043" cy="5163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14AEDEB-036A-2748-13F0-EFDC992B649A}"/>
              </a:ext>
            </a:extLst>
          </p:cNvPr>
          <p:cNvSpPr/>
          <p:nvPr/>
        </p:nvSpPr>
        <p:spPr>
          <a:xfrm>
            <a:off x="4638675" y="5551574"/>
            <a:ext cx="4277043" cy="5163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AE95E6-56D2-1B3B-7A01-EF35AAC2AA2B}"/>
              </a:ext>
            </a:extLst>
          </p:cNvPr>
          <p:cNvSpPr/>
          <p:nvPr/>
        </p:nvSpPr>
        <p:spPr>
          <a:xfrm>
            <a:off x="0" y="1"/>
            <a:ext cx="9144000" cy="748424"/>
          </a:xfrm>
          <a:prstGeom prst="rect">
            <a:avLst/>
          </a:prstGeom>
          <a:solidFill>
            <a:srgbClr val="2B45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6FA3BA-15E2-28B0-22AA-AAE770410098}"/>
              </a:ext>
            </a:extLst>
          </p:cNvPr>
          <p:cNvSpPr/>
          <p:nvPr/>
        </p:nvSpPr>
        <p:spPr>
          <a:xfrm>
            <a:off x="0" y="6256020"/>
            <a:ext cx="9144000" cy="350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43DAD-FCD4-1ED1-7410-DA33E6326554}"/>
              </a:ext>
            </a:extLst>
          </p:cNvPr>
          <p:cNvSpPr txBox="1"/>
          <p:nvPr/>
        </p:nvSpPr>
        <p:spPr>
          <a:xfrm>
            <a:off x="60256" y="6339086"/>
            <a:ext cx="5551649" cy="18466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107156" marR="107156" defTabSz="685800" fontAlgn="ctr"/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Spring MRI-Simmons USA; A18+; Adult Hits format; % of Target; Target Index vs. National Average of 100.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D34219-F066-1BE4-B100-B3C1BE1F756F}"/>
              </a:ext>
            </a:extLst>
          </p:cNvPr>
          <p:cNvSpPr/>
          <p:nvPr/>
        </p:nvSpPr>
        <p:spPr>
          <a:xfrm>
            <a:off x="0" y="6575774"/>
            <a:ext cx="9144000" cy="282226"/>
          </a:xfrm>
          <a:prstGeom prst="rect">
            <a:avLst/>
          </a:prstGeom>
          <a:solidFill>
            <a:srgbClr val="1011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B87AF54-96D5-FF62-7A44-5ED9815957D5}"/>
              </a:ext>
            </a:extLst>
          </p:cNvPr>
          <p:cNvSpPr/>
          <p:nvPr/>
        </p:nvSpPr>
        <p:spPr>
          <a:xfrm>
            <a:off x="144081" y="6630985"/>
            <a:ext cx="800799" cy="202284"/>
          </a:xfrm>
          <a:custGeom>
            <a:avLst/>
            <a:gdLst>
              <a:gd name="connsiteX0" fmla="*/ 730041 w 884619"/>
              <a:gd name="connsiteY0" fmla="*/ 148317 h 223457"/>
              <a:gd name="connsiteX1" fmla="*/ 843734 w 884619"/>
              <a:gd name="connsiteY1" fmla="*/ 148317 h 223457"/>
              <a:gd name="connsiteX2" fmla="*/ 843734 w 884619"/>
              <a:gd name="connsiteY2" fmla="*/ 172320 h 223457"/>
              <a:gd name="connsiteX3" fmla="*/ 730041 w 884619"/>
              <a:gd name="connsiteY3" fmla="*/ 172320 h 223457"/>
              <a:gd name="connsiteX4" fmla="*/ 730041 w 884619"/>
              <a:gd name="connsiteY4" fmla="*/ 97855 h 223457"/>
              <a:gd name="connsiteX5" fmla="*/ 843734 w 884619"/>
              <a:gd name="connsiteY5" fmla="*/ 97855 h 223457"/>
              <a:gd name="connsiteX6" fmla="*/ 843734 w 884619"/>
              <a:gd name="connsiteY6" fmla="*/ 121858 h 223457"/>
              <a:gd name="connsiteX7" fmla="*/ 730041 w 884619"/>
              <a:gd name="connsiteY7" fmla="*/ 121858 h 223457"/>
              <a:gd name="connsiteX8" fmla="*/ 326407 w 884619"/>
              <a:gd name="connsiteY8" fmla="*/ 64091 h 223457"/>
              <a:gd name="connsiteX9" fmla="*/ 291538 w 884619"/>
              <a:gd name="connsiteY9" fmla="*/ 109887 h 223457"/>
              <a:gd name="connsiteX10" fmla="*/ 324811 w 884619"/>
              <a:gd name="connsiteY10" fmla="*/ 156297 h 223457"/>
              <a:gd name="connsiteX11" fmla="*/ 358882 w 884619"/>
              <a:gd name="connsiteY11" fmla="*/ 107800 h 223457"/>
              <a:gd name="connsiteX12" fmla="*/ 326407 w 884619"/>
              <a:gd name="connsiteY12" fmla="*/ 64091 h 223457"/>
              <a:gd name="connsiteX13" fmla="*/ 185334 w 884619"/>
              <a:gd name="connsiteY13" fmla="*/ 63661 h 223457"/>
              <a:gd name="connsiteX14" fmla="*/ 150834 w 884619"/>
              <a:gd name="connsiteY14" fmla="*/ 110133 h 223457"/>
              <a:gd name="connsiteX15" fmla="*/ 185826 w 884619"/>
              <a:gd name="connsiteY15" fmla="*/ 156605 h 223457"/>
              <a:gd name="connsiteX16" fmla="*/ 220326 w 884619"/>
              <a:gd name="connsiteY16" fmla="*/ 110256 h 223457"/>
              <a:gd name="connsiteX17" fmla="*/ 185334 w 884619"/>
              <a:gd name="connsiteY17" fmla="*/ 63661 h 223457"/>
              <a:gd name="connsiteX18" fmla="*/ 865404 w 884619"/>
              <a:gd name="connsiteY18" fmla="*/ 53716 h 223457"/>
              <a:gd name="connsiteX19" fmla="*/ 865404 w 884619"/>
              <a:gd name="connsiteY19" fmla="*/ 60469 h 223457"/>
              <a:gd name="connsiteX20" fmla="*/ 870193 w 884619"/>
              <a:gd name="connsiteY20" fmla="*/ 60469 h 223457"/>
              <a:gd name="connsiteX21" fmla="*/ 873630 w 884619"/>
              <a:gd name="connsiteY21" fmla="*/ 57031 h 223457"/>
              <a:gd name="connsiteX22" fmla="*/ 870193 w 884619"/>
              <a:gd name="connsiteY22" fmla="*/ 53716 h 223457"/>
              <a:gd name="connsiteX23" fmla="*/ 862887 w 884619"/>
              <a:gd name="connsiteY23" fmla="*/ 51690 h 223457"/>
              <a:gd name="connsiteX24" fmla="*/ 870807 w 884619"/>
              <a:gd name="connsiteY24" fmla="*/ 51690 h 223457"/>
              <a:gd name="connsiteX25" fmla="*/ 876393 w 884619"/>
              <a:gd name="connsiteY25" fmla="*/ 56969 h 223457"/>
              <a:gd name="connsiteX26" fmla="*/ 871482 w 884619"/>
              <a:gd name="connsiteY26" fmla="*/ 62249 h 223457"/>
              <a:gd name="connsiteX27" fmla="*/ 876700 w 884619"/>
              <a:gd name="connsiteY27" fmla="*/ 70107 h 223457"/>
              <a:gd name="connsiteX28" fmla="*/ 873815 w 884619"/>
              <a:gd name="connsiteY28" fmla="*/ 70107 h 223457"/>
              <a:gd name="connsiteX29" fmla="*/ 868719 w 884619"/>
              <a:gd name="connsiteY29" fmla="*/ 62310 h 223457"/>
              <a:gd name="connsiteX30" fmla="*/ 865404 w 884619"/>
              <a:gd name="connsiteY30" fmla="*/ 62310 h 223457"/>
              <a:gd name="connsiteX31" fmla="*/ 865404 w 884619"/>
              <a:gd name="connsiteY31" fmla="*/ 70107 h 223457"/>
              <a:gd name="connsiteX32" fmla="*/ 862887 w 884619"/>
              <a:gd name="connsiteY32" fmla="*/ 70107 h 223457"/>
              <a:gd name="connsiteX33" fmla="*/ 869088 w 884619"/>
              <a:gd name="connsiteY33" fmla="*/ 47945 h 223457"/>
              <a:gd name="connsiteX34" fmla="*/ 856073 w 884619"/>
              <a:gd name="connsiteY34" fmla="*/ 60898 h 223457"/>
              <a:gd name="connsiteX35" fmla="*/ 869088 w 884619"/>
              <a:gd name="connsiteY35" fmla="*/ 73974 h 223457"/>
              <a:gd name="connsiteX36" fmla="*/ 882163 w 884619"/>
              <a:gd name="connsiteY36" fmla="*/ 60898 h 223457"/>
              <a:gd name="connsiteX37" fmla="*/ 869088 w 884619"/>
              <a:gd name="connsiteY37" fmla="*/ 47945 h 223457"/>
              <a:gd name="connsiteX38" fmla="*/ 730041 w 884619"/>
              <a:gd name="connsiteY38" fmla="*/ 47454 h 223457"/>
              <a:gd name="connsiteX39" fmla="*/ 843734 w 884619"/>
              <a:gd name="connsiteY39" fmla="*/ 47454 h 223457"/>
              <a:gd name="connsiteX40" fmla="*/ 843734 w 884619"/>
              <a:gd name="connsiteY40" fmla="*/ 71457 h 223457"/>
              <a:gd name="connsiteX41" fmla="*/ 730041 w 884619"/>
              <a:gd name="connsiteY41" fmla="*/ 71457 h 223457"/>
              <a:gd name="connsiteX42" fmla="*/ 547469 w 884619"/>
              <a:gd name="connsiteY42" fmla="*/ 46533 h 223457"/>
              <a:gd name="connsiteX43" fmla="*/ 572025 w 884619"/>
              <a:gd name="connsiteY43" fmla="*/ 46533 h 223457"/>
              <a:gd name="connsiteX44" fmla="*/ 572025 w 884619"/>
              <a:gd name="connsiteY44" fmla="*/ 173732 h 223457"/>
              <a:gd name="connsiteX45" fmla="*/ 547469 w 884619"/>
              <a:gd name="connsiteY45" fmla="*/ 173732 h 223457"/>
              <a:gd name="connsiteX46" fmla="*/ 55434 w 884619"/>
              <a:gd name="connsiteY46" fmla="*/ 45981 h 223457"/>
              <a:gd name="connsiteX47" fmla="*/ 81340 w 884619"/>
              <a:gd name="connsiteY47" fmla="*/ 45981 h 223457"/>
              <a:gd name="connsiteX48" fmla="*/ 81340 w 884619"/>
              <a:gd name="connsiteY48" fmla="*/ 173732 h 223457"/>
              <a:gd name="connsiteX49" fmla="*/ 55434 w 884619"/>
              <a:gd name="connsiteY49" fmla="*/ 173732 h 223457"/>
              <a:gd name="connsiteX50" fmla="*/ 869149 w 884619"/>
              <a:gd name="connsiteY50" fmla="*/ 45612 h 223457"/>
              <a:gd name="connsiteX51" fmla="*/ 884619 w 884619"/>
              <a:gd name="connsiteY51" fmla="*/ 60898 h 223457"/>
              <a:gd name="connsiteX52" fmla="*/ 869149 w 884619"/>
              <a:gd name="connsiteY52" fmla="*/ 76307 h 223457"/>
              <a:gd name="connsiteX53" fmla="*/ 853679 w 884619"/>
              <a:gd name="connsiteY53" fmla="*/ 60898 h 223457"/>
              <a:gd name="connsiteX54" fmla="*/ 869149 w 884619"/>
              <a:gd name="connsiteY54" fmla="*/ 45612 h 223457"/>
              <a:gd name="connsiteX55" fmla="*/ 665214 w 884619"/>
              <a:gd name="connsiteY55" fmla="*/ 43586 h 223457"/>
              <a:gd name="connsiteX56" fmla="*/ 707634 w 884619"/>
              <a:gd name="connsiteY56" fmla="*/ 92145 h 223457"/>
              <a:gd name="connsiteX57" fmla="*/ 707634 w 884619"/>
              <a:gd name="connsiteY57" fmla="*/ 173793 h 223457"/>
              <a:gd name="connsiteX58" fmla="*/ 683078 w 884619"/>
              <a:gd name="connsiteY58" fmla="*/ 173793 h 223457"/>
              <a:gd name="connsiteX59" fmla="*/ 683078 w 884619"/>
              <a:gd name="connsiteY59" fmla="*/ 95092 h 223457"/>
              <a:gd name="connsiteX60" fmla="*/ 657418 w 884619"/>
              <a:gd name="connsiteY60" fmla="*/ 64397 h 223457"/>
              <a:gd name="connsiteX61" fmla="*/ 625741 w 884619"/>
              <a:gd name="connsiteY61" fmla="*/ 105712 h 223457"/>
              <a:gd name="connsiteX62" fmla="*/ 625741 w 884619"/>
              <a:gd name="connsiteY62" fmla="*/ 173732 h 223457"/>
              <a:gd name="connsiteX63" fmla="*/ 601185 w 884619"/>
              <a:gd name="connsiteY63" fmla="*/ 173732 h 223457"/>
              <a:gd name="connsiteX64" fmla="*/ 601185 w 884619"/>
              <a:gd name="connsiteY64" fmla="*/ 78578 h 223457"/>
              <a:gd name="connsiteX65" fmla="*/ 601247 w 884619"/>
              <a:gd name="connsiteY65" fmla="*/ 78578 h 223457"/>
              <a:gd name="connsiteX66" fmla="*/ 601001 w 884619"/>
              <a:gd name="connsiteY66" fmla="*/ 46533 h 223457"/>
              <a:gd name="connsiteX67" fmla="*/ 624820 w 884619"/>
              <a:gd name="connsiteY67" fmla="*/ 46533 h 223457"/>
              <a:gd name="connsiteX68" fmla="*/ 625802 w 884619"/>
              <a:gd name="connsiteY68" fmla="*/ 66546 h 223457"/>
              <a:gd name="connsiteX69" fmla="*/ 665214 w 884619"/>
              <a:gd name="connsiteY69" fmla="*/ 43586 h 223457"/>
              <a:gd name="connsiteX70" fmla="*/ 333282 w 884619"/>
              <a:gd name="connsiteY70" fmla="*/ 43525 h 223457"/>
              <a:gd name="connsiteX71" fmla="*/ 384051 w 884619"/>
              <a:gd name="connsiteY71" fmla="*/ 106879 h 223457"/>
              <a:gd name="connsiteX72" fmla="*/ 328678 w 884619"/>
              <a:gd name="connsiteY72" fmla="*/ 176740 h 223457"/>
              <a:gd name="connsiteX73" fmla="*/ 292581 w 884619"/>
              <a:gd name="connsiteY73" fmla="*/ 158876 h 223457"/>
              <a:gd name="connsiteX74" fmla="*/ 292581 w 884619"/>
              <a:gd name="connsiteY74" fmla="*/ 223457 h 223457"/>
              <a:gd name="connsiteX75" fmla="*/ 268149 w 884619"/>
              <a:gd name="connsiteY75" fmla="*/ 223457 h 223457"/>
              <a:gd name="connsiteX76" fmla="*/ 268149 w 884619"/>
              <a:gd name="connsiteY76" fmla="*/ 77474 h 223457"/>
              <a:gd name="connsiteX77" fmla="*/ 267903 w 884619"/>
              <a:gd name="connsiteY77" fmla="*/ 46533 h 223457"/>
              <a:gd name="connsiteX78" fmla="*/ 291722 w 884619"/>
              <a:gd name="connsiteY78" fmla="*/ 46533 h 223457"/>
              <a:gd name="connsiteX79" fmla="*/ 292581 w 884619"/>
              <a:gd name="connsiteY79" fmla="*/ 65748 h 223457"/>
              <a:gd name="connsiteX80" fmla="*/ 333282 w 884619"/>
              <a:gd name="connsiteY80" fmla="*/ 43525 h 223457"/>
              <a:gd name="connsiteX81" fmla="*/ 186439 w 884619"/>
              <a:gd name="connsiteY81" fmla="*/ 43525 h 223457"/>
              <a:gd name="connsiteX82" fmla="*/ 245496 w 884619"/>
              <a:gd name="connsiteY82" fmla="*/ 109887 h 223457"/>
              <a:gd name="connsiteX83" fmla="*/ 184905 w 884619"/>
              <a:gd name="connsiteY83" fmla="*/ 176740 h 223457"/>
              <a:gd name="connsiteX84" fmla="*/ 125664 w 884619"/>
              <a:gd name="connsiteY84" fmla="*/ 110378 h 223457"/>
              <a:gd name="connsiteX85" fmla="*/ 186439 w 884619"/>
              <a:gd name="connsiteY85" fmla="*/ 43525 h 223457"/>
              <a:gd name="connsiteX86" fmla="*/ 412720 w 884619"/>
              <a:gd name="connsiteY86" fmla="*/ 184 h 223457"/>
              <a:gd name="connsiteX87" fmla="*/ 438504 w 884619"/>
              <a:gd name="connsiteY87" fmla="*/ 184 h 223457"/>
              <a:gd name="connsiteX88" fmla="*/ 438504 w 884619"/>
              <a:gd name="connsiteY88" fmla="*/ 151939 h 223457"/>
              <a:gd name="connsiteX89" fmla="*/ 528255 w 884619"/>
              <a:gd name="connsiteY89" fmla="*/ 151939 h 223457"/>
              <a:gd name="connsiteX90" fmla="*/ 524817 w 884619"/>
              <a:gd name="connsiteY90" fmla="*/ 173732 h 223457"/>
              <a:gd name="connsiteX91" fmla="*/ 412720 w 884619"/>
              <a:gd name="connsiteY91" fmla="*/ 173732 h 223457"/>
              <a:gd name="connsiteX92" fmla="*/ 0 w 884619"/>
              <a:gd name="connsiteY92" fmla="*/ 184 h 223457"/>
              <a:gd name="connsiteX93" fmla="*/ 136775 w 884619"/>
              <a:gd name="connsiteY93" fmla="*/ 184 h 223457"/>
              <a:gd name="connsiteX94" fmla="*/ 136775 w 884619"/>
              <a:gd name="connsiteY94" fmla="*/ 21977 h 223457"/>
              <a:gd name="connsiteX95" fmla="*/ 0 w 884619"/>
              <a:gd name="connsiteY95" fmla="*/ 21977 h 223457"/>
              <a:gd name="connsiteX96" fmla="*/ 547408 w 884619"/>
              <a:gd name="connsiteY96" fmla="*/ 0 h 223457"/>
              <a:gd name="connsiteX97" fmla="*/ 571964 w 884619"/>
              <a:gd name="connsiteY97" fmla="*/ 0 h 223457"/>
              <a:gd name="connsiteX98" fmla="*/ 571964 w 884619"/>
              <a:gd name="connsiteY98" fmla="*/ 24556 h 223457"/>
              <a:gd name="connsiteX99" fmla="*/ 547408 w 884619"/>
              <a:gd name="connsiteY99" fmla="*/ 24556 h 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4619" h="223457">
                <a:moveTo>
                  <a:pt x="730041" y="148317"/>
                </a:moveTo>
                <a:lnTo>
                  <a:pt x="843734" y="148317"/>
                </a:lnTo>
                <a:lnTo>
                  <a:pt x="843734" y="172320"/>
                </a:lnTo>
                <a:lnTo>
                  <a:pt x="730041" y="172320"/>
                </a:lnTo>
                <a:close/>
                <a:moveTo>
                  <a:pt x="730041" y="97855"/>
                </a:moveTo>
                <a:lnTo>
                  <a:pt x="843734" y="97855"/>
                </a:lnTo>
                <a:lnTo>
                  <a:pt x="843734" y="121858"/>
                </a:lnTo>
                <a:lnTo>
                  <a:pt x="730041" y="121858"/>
                </a:lnTo>
                <a:close/>
                <a:moveTo>
                  <a:pt x="326407" y="64091"/>
                </a:moveTo>
                <a:cubicBezTo>
                  <a:pt x="301299" y="64091"/>
                  <a:pt x="291538" y="79990"/>
                  <a:pt x="291538" y="109887"/>
                </a:cubicBezTo>
                <a:cubicBezTo>
                  <a:pt x="291538" y="138801"/>
                  <a:pt x="299703" y="156297"/>
                  <a:pt x="324811" y="156297"/>
                </a:cubicBezTo>
                <a:cubicBezTo>
                  <a:pt x="347095" y="156359"/>
                  <a:pt x="358882" y="138126"/>
                  <a:pt x="358882" y="107800"/>
                </a:cubicBezTo>
                <a:cubicBezTo>
                  <a:pt x="358882" y="81525"/>
                  <a:pt x="347156" y="64091"/>
                  <a:pt x="326407" y="64091"/>
                </a:cubicBezTo>
                <a:close/>
                <a:moveTo>
                  <a:pt x="185334" y="63661"/>
                </a:moveTo>
                <a:cubicBezTo>
                  <a:pt x="162927" y="63661"/>
                  <a:pt x="150834" y="81464"/>
                  <a:pt x="150834" y="110133"/>
                </a:cubicBezTo>
                <a:cubicBezTo>
                  <a:pt x="150834" y="137390"/>
                  <a:pt x="164094" y="156605"/>
                  <a:pt x="185826" y="156605"/>
                </a:cubicBezTo>
                <a:cubicBezTo>
                  <a:pt x="207926" y="156605"/>
                  <a:pt x="220326" y="138249"/>
                  <a:pt x="220326" y="110256"/>
                </a:cubicBezTo>
                <a:cubicBezTo>
                  <a:pt x="220326" y="82016"/>
                  <a:pt x="207926" y="63661"/>
                  <a:pt x="185334" y="63661"/>
                </a:cubicBezTo>
                <a:close/>
                <a:moveTo>
                  <a:pt x="865404" y="53716"/>
                </a:moveTo>
                <a:lnTo>
                  <a:pt x="865404" y="60469"/>
                </a:lnTo>
                <a:lnTo>
                  <a:pt x="870193" y="60469"/>
                </a:lnTo>
                <a:cubicBezTo>
                  <a:pt x="872280" y="60469"/>
                  <a:pt x="873630" y="59118"/>
                  <a:pt x="873630" y="57031"/>
                </a:cubicBezTo>
                <a:cubicBezTo>
                  <a:pt x="873630" y="55005"/>
                  <a:pt x="872280" y="53716"/>
                  <a:pt x="870193" y="53716"/>
                </a:cubicBezTo>
                <a:close/>
                <a:moveTo>
                  <a:pt x="862887" y="51690"/>
                </a:moveTo>
                <a:lnTo>
                  <a:pt x="870807" y="51690"/>
                </a:lnTo>
                <a:cubicBezTo>
                  <a:pt x="874183" y="51690"/>
                  <a:pt x="876393" y="53839"/>
                  <a:pt x="876393" y="56969"/>
                </a:cubicBezTo>
                <a:cubicBezTo>
                  <a:pt x="876332" y="59916"/>
                  <a:pt x="874428" y="61942"/>
                  <a:pt x="871482" y="62249"/>
                </a:cubicBezTo>
                <a:lnTo>
                  <a:pt x="876700" y="70107"/>
                </a:lnTo>
                <a:lnTo>
                  <a:pt x="873815" y="70107"/>
                </a:lnTo>
                <a:lnTo>
                  <a:pt x="868719" y="62310"/>
                </a:lnTo>
                <a:lnTo>
                  <a:pt x="865404" y="62310"/>
                </a:lnTo>
                <a:lnTo>
                  <a:pt x="865404" y="70107"/>
                </a:lnTo>
                <a:lnTo>
                  <a:pt x="862887" y="70107"/>
                </a:lnTo>
                <a:close/>
                <a:moveTo>
                  <a:pt x="869088" y="47945"/>
                </a:moveTo>
                <a:cubicBezTo>
                  <a:pt x="861537" y="47945"/>
                  <a:pt x="856073" y="53347"/>
                  <a:pt x="856073" y="60898"/>
                </a:cubicBezTo>
                <a:cubicBezTo>
                  <a:pt x="856073" y="68449"/>
                  <a:pt x="861537" y="73974"/>
                  <a:pt x="869088" y="73974"/>
                </a:cubicBezTo>
                <a:cubicBezTo>
                  <a:pt x="876700" y="73974"/>
                  <a:pt x="882163" y="68449"/>
                  <a:pt x="882163" y="60898"/>
                </a:cubicBezTo>
                <a:cubicBezTo>
                  <a:pt x="882163" y="53347"/>
                  <a:pt x="876700" y="47945"/>
                  <a:pt x="869088" y="47945"/>
                </a:cubicBezTo>
                <a:close/>
                <a:moveTo>
                  <a:pt x="730041" y="47454"/>
                </a:moveTo>
                <a:lnTo>
                  <a:pt x="843734" y="47454"/>
                </a:lnTo>
                <a:lnTo>
                  <a:pt x="843734" y="71457"/>
                </a:lnTo>
                <a:lnTo>
                  <a:pt x="730041" y="71457"/>
                </a:lnTo>
                <a:close/>
                <a:moveTo>
                  <a:pt x="547469" y="46533"/>
                </a:moveTo>
                <a:lnTo>
                  <a:pt x="572025" y="46533"/>
                </a:lnTo>
                <a:lnTo>
                  <a:pt x="572025" y="173732"/>
                </a:lnTo>
                <a:lnTo>
                  <a:pt x="547469" y="173732"/>
                </a:lnTo>
                <a:close/>
                <a:moveTo>
                  <a:pt x="55434" y="45981"/>
                </a:moveTo>
                <a:lnTo>
                  <a:pt x="81340" y="45981"/>
                </a:lnTo>
                <a:lnTo>
                  <a:pt x="81340" y="173732"/>
                </a:lnTo>
                <a:lnTo>
                  <a:pt x="55434" y="173732"/>
                </a:lnTo>
                <a:close/>
                <a:moveTo>
                  <a:pt x="869149" y="45612"/>
                </a:moveTo>
                <a:cubicBezTo>
                  <a:pt x="878112" y="45612"/>
                  <a:pt x="884619" y="51997"/>
                  <a:pt x="884619" y="60898"/>
                </a:cubicBezTo>
                <a:cubicBezTo>
                  <a:pt x="884619" y="69861"/>
                  <a:pt x="878173" y="76307"/>
                  <a:pt x="869149" y="76307"/>
                </a:cubicBezTo>
                <a:cubicBezTo>
                  <a:pt x="860186" y="76307"/>
                  <a:pt x="853679" y="69861"/>
                  <a:pt x="853679" y="60898"/>
                </a:cubicBezTo>
                <a:cubicBezTo>
                  <a:pt x="853679" y="51997"/>
                  <a:pt x="860125" y="45612"/>
                  <a:pt x="869149" y="45612"/>
                </a:cubicBezTo>
                <a:close/>
                <a:moveTo>
                  <a:pt x="665214" y="43586"/>
                </a:moveTo>
                <a:cubicBezTo>
                  <a:pt x="689401" y="43586"/>
                  <a:pt x="707634" y="58688"/>
                  <a:pt x="707634" y="92145"/>
                </a:cubicBezTo>
                <a:lnTo>
                  <a:pt x="707634" y="173793"/>
                </a:lnTo>
                <a:lnTo>
                  <a:pt x="683078" y="173793"/>
                </a:lnTo>
                <a:lnTo>
                  <a:pt x="683078" y="95092"/>
                </a:lnTo>
                <a:cubicBezTo>
                  <a:pt x="683078" y="76798"/>
                  <a:pt x="676080" y="64397"/>
                  <a:pt x="657418" y="64397"/>
                </a:cubicBezTo>
                <a:cubicBezTo>
                  <a:pt x="635195" y="64397"/>
                  <a:pt x="625741" y="80727"/>
                  <a:pt x="625741" y="105712"/>
                </a:cubicBezTo>
                <a:lnTo>
                  <a:pt x="625741" y="173732"/>
                </a:lnTo>
                <a:lnTo>
                  <a:pt x="601185" y="173732"/>
                </a:lnTo>
                <a:lnTo>
                  <a:pt x="601185" y="78578"/>
                </a:lnTo>
                <a:lnTo>
                  <a:pt x="601247" y="78578"/>
                </a:lnTo>
                <a:cubicBezTo>
                  <a:pt x="601247" y="67590"/>
                  <a:pt x="601247" y="56294"/>
                  <a:pt x="601001" y="46533"/>
                </a:cubicBezTo>
                <a:lnTo>
                  <a:pt x="624820" y="46533"/>
                </a:lnTo>
                <a:cubicBezTo>
                  <a:pt x="625434" y="50216"/>
                  <a:pt x="625802" y="62678"/>
                  <a:pt x="625802" y="66546"/>
                </a:cubicBezTo>
                <a:cubicBezTo>
                  <a:pt x="630713" y="56171"/>
                  <a:pt x="641088" y="43586"/>
                  <a:pt x="665214" y="43586"/>
                </a:cubicBezTo>
                <a:close/>
                <a:moveTo>
                  <a:pt x="333282" y="43525"/>
                </a:moveTo>
                <a:cubicBezTo>
                  <a:pt x="362565" y="43525"/>
                  <a:pt x="384051" y="68020"/>
                  <a:pt x="384051" y="106879"/>
                </a:cubicBezTo>
                <a:cubicBezTo>
                  <a:pt x="384051" y="152184"/>
                  <a:pt x="359495" y="176740"/>
                  <a:pt x="328678" y="176740"/>
                </a:cubicBezTo>
                <a:cubicBezTo>
                  <a:pt x="308604" y="176740"/>
                  <a:pt x="298168" y="168452"/>
                  <a:pt x="292581" y="158876"/>
                </a:cubicBezTo>
                <a:lnTo>
                  <a:pt x="292581" y="223457"/>
                </a:lnTo>
                <a:lnTo>
                  <a:pt x="268149" y="223457"/>
                </a:lnTo>
                <a:lnTo>
                  <a:pt x="268149" y="77474"/>
                </a:lnTo>
                <a:cubicBezTo>
                  <a:pt x="268149" y="67099"/>
                  <a:pt x="268149" y="56478"/>
                  <a:pt x="267903" y="46533"/>
                </a:cubicBezTo>
                <a:lnTo>
                  <a:pt x="291722" y="46533"/>
                </a:lnTo>
                <a:cubicBezTo>
                  <a:pt x="292213" y="50585"/>
                  <a:pt x="292581" y="58320"/>
                  <a:pt x="292581" y="65748"/>
                </a:cubicBezTo>
                <a:cubicBezTo>
                  <a:pt x="299211" y="53593"/>
                  <a:pt x="311796" y="43525"/>
                  <a:pt x="333282" y="43525"/>
                </a:cubicBezTo>
                <a:close/>
                <a:moveTo>
                  <a:pt x="186439" y="43525"/>
                </a:moveTo>
                <a:cubicBezTo>
                  <a:pt x="222107" y="43525"/>
                  <a:pt x="245496" y="69923"/>
                  <a:pt x="245496" y="109887"/>
                </a:cubicBezTo>
                <a:cubicBezTo>
                  <a:pt x="245496" y="146905"/>
                  <a:pt x="224071" y="176740"/>
                  <a:pt x="184905" y="176740"/>
                </a:cubicBezTo>
                <a:cubicBezTo>
                  <a:pt x="147887" y="176740"/>
                  <a:pt x="125664" y="148563"/>
                  <a:pt x="125664" y="110378"/>
                </a:cubicBezTo>
                <a:cubicBezTo>
                  <a:pt x="125664" y="72501"/>
                  <a:pt x="147703" y="43525"/>
                  <a:pt x="186439" y="43525"/>
                </a:cubicBezTo>
                <a:close/>
                <a:moveTo>
                  <a:pt x="412720" y="184"/>
                </a:moveTo>
                <a:lnTo>
                  <a:pt x="438504" y="184"/>
                </a:lnTo>
                <a:lnTo>
                  <a:pt x="438504" y="151939"/>
                </a:lnTo>
                <a:lnTo>
                  <a:pt x="528255" y="151939"/>
                </a:lnTo>
                <a:lnTo>
                  <a:pt x="524817" y="173732"/>
                </a:lnTo>
                <a:lnTo>
                  <a:pt x="412720" y="173732"/>
                </a:lnTo>
                <a:close/>
                <a:moveTo>
                  <a:pt x="0" y="184"/>
                </a:moveTo>
                <a:lnTo>
                  <a:pt x="136775" y="184"/>
                </a:lnTo>
                <a:lnTo>
                  <a:pt x="136775" y="21977"/>
                </a:lnTo>
                <a:lnTo>
                  <a:pt x="0" y="21977"/>
                </a:lnTo>
                <a:close/>
                <a:moveTo>
                  <a:pt x="547408" y="0"/>
                </a:moveTo>
                <a:lnTo>
                  <a:pt x="571964" y="0"/>
                </a:lnTo>
                <a:lnTo>
                  <a:pt x="571964" y="24556"/>
                </a:lnTo>
                <a:lnTo>
                  <a:pt x="547408" y="24556"/>
                </a:lnTo>
                <a:close/>
              </a:path>
            </a:pathLst>
          </a:custGeom>
          <a:solidFill>
            <a:srgbClr val="FFFFFF"/>
          </a:solidFill>
          <a:ln w="846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C41D40-374C-D3F1-B121-C1056959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201" y="6632174"/>
            <a:ext cx="886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INSIGHTS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FuturiTopLine.com</a:t>
            </a:r>
            <a:endParaRPr kumimoji="0" lang="en-US" altLang="en-US" sz="7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96FDD3-D0F1-D13F-6B4E-F3065617EAE8}"/>
              </a:ext>
            </a:extLst>
          </p:cNvPr>
          <p:cNvSpPr txBox="1"/>
          <p:nvPr/>
        </p:nvSpPr>
        <p:spPr>
          <a:xfrm>
            <a:off x="5734050" y="6624554"/>
            <a:ext cx="340995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© 2024 Futuri Media LLC, TOPLINE.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Rights Reserved</a:t>
            </a:r>
            <a:endParaRPr lang="en-US" sz="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350C27-6329-46C1-988F-8B17143CDD30}"/>
              </a:ext>
            </a:extLst>
          </p:cNvPr>
          <p:cNvSpPr txBox="1"/>
          <p:nvPr/>
        </p:nvSpPr>
        <p:spPr>
          <a:xfrm>
            <a:off x="433667" y="97214"/>
            <a:ext cx="8276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 of the Adult Hits Listener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50B7B2-71BF-ABCC-F18D-C37AA7D4AB9C}"/>
              </a:ext>
            </a:extLst>
          </p:cNvPr>
          <p:cNvSpPr txBox="1"/>
          <p:nvPr/>
        </p:nvSpPr>
        <p:spPr>
          <a:xfrm>
            <a:off x="144081" y="881500"/>
            <a:ext cx="4838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Hits listeners are professional men with families.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81DEB3-6015-31A4-56BC-F1FC2E2C1E69}"/>
              </a:ext>
            </a:extLst>
          </p:cNvPr>
          <p:cNvSpPr txBox="1"/>
          <p:nvPr/>
        </p:nvSpPr>
        <p:spPr>
          <a:xfrm>
            <a:off x="470576" y="3860131"/>
            <a:ext cx="8239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Hits listeners are likely to be planning big changes and purchases in the next 12 months.</a:t>
            </a:r>
            <a:endParaRPr lang="en-US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2099E9-F691-3EB7-DCA4-6D94A84D874F}"/>
              </a:ext>
            </a:extLst>
          </p:cNvPr>
          <p:cNvSpPr txBox="1"/>
          <p:nvPr/>
        </p:nvSpPr>
        <p:spPr>
          <a:xfrm>
            <a:off x="1066708" y="4447620"/>
            <a:ext cx="1710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likely to buy a home.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18C009-9208-0ABB-A9F8-47BDE0019972}"/>
              </a:ext>
            </a:extLst>
          </p:cNvPr>
          <p:cNvSpPr txBox="1"/>
          <p:nvPr/>
        </p:nvSpPr>
        <p:spPr>
          <a:xfrm>
            <a:off x="5514638" y="4447620"/>
            <a:ext cx="24016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purchase or lease a vehicle.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6043A0-2AE6-9151-0776-8E05291AA1DE}"/>
              </a:ext>
            </a:extLst>
          </p:cNvPr>
          <p:cNvSpPr txBox="1"/>
          <p:nvPr/>
        </p:nvSpPr>
        <p:spPr>
          <a:xfrm>
            <a:off x="1066708" y="4982307"/>
            <a:ext cx="30492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likely than the national average to be planning for a child to go away to college.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217E76-6A73-0B69-3ABF-44DEA66C5B0D}"/>
              </a:ext>
            </a:extLst>
          </p:cNvPr>
          <p:cNvSpPr txBox="1"/>
          <p:nvPr/>
        </p:nvSpPr>
        <p:spPr>
          <a:xfrm>
            <a:off x="5514638" y="5066945"/>
            <a:ext cx="21146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intend to take a trip in the U.S.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04B1DC-74B3-C16D-185A-BC4CDF1DEDB2}"/>
              </a:ext>
            </a:extLst>
          </p:cNvPr>
          <p:cNvSpPr txBox="1"/>
          <p:nvPr/>
        </p:nvSpPr>
        <p:spPr>
          <a:xfrm>
            <a:off x="1066708" y="5672117"/>
            <a:ext cx="30299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purchase large household furnishings.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3B8559-03A2-440E-5C2D-6E488FEE0F96}"/>
              </a:ext>
            </a:extLst>
          </p:cNvPr>
          <p:cNvSpPr txBox="1"/>
          <p:nvPr/>
        </p:nvSpPr>
        <p:spPr>
          <a:xfrm>
            <a:off x="5514638" y="5672117"/>
            <a:ext cx="31502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likely to plan to refinance their mortgages.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3A57CA6-1118-2F9A-345E-72F9370C8101}"/>
              </a:ext>
            </a:extLst>
          </p:cNvPr>
          <p:cNvSpPr/>
          <p:nvPr/>
        </p:nvSpPr>
        <p:spPr>
          <a:xfrm>
            <a:off x="228283" y="1319757"/>
            <a:ext cx="3089592" cy="5163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9887F84-01AF-7187-9A1D-682430440FC0}"/>
              </a:ext>
            </a:extLst>
          </p:cNvPr>
          <p:cNvSpPr/>
          <p:nvPr/>
        </p:nvSpPr>
        <p:spPr>
          <a:xfrm>
            <a:off x="228283" y="1942569"/>
            <a:ext cx="3089592" cy="5163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A461B3F-54C5-51C0-58C5-D978FF2BF2C7}"/>
              </a:ext>
            </a:extLst>
          </p:cNvPr>
          <p:cNvSpPr/>
          <p:nvPr/>
        </p:nvSpPr>
        <p:spPr>
          <a:xfrm>
            <a:off x="228283" y="2565381"/>
            <a:ext cx="3089592" cy="5163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E96DADF-8E0E-2A50-3AFF-D2AB915B7051}"/>
              </a:ext>
            </a:extLst>
          </p:cNvPr>
          <p:cNvSpPr/>
          <p:nvPr/>
        </p:nvSpPr>
        <p:spPr>
          <a:xfrm>
            <a:off x="228283" y="3188192"/>
            <a:ext cx="6279197" cy="5163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A395AF3-859A-F8AF-B4A3-710FB5609515}"/>
              </a:ext>
            </a:extLst>
          </p:cNvPr>
          <p:cNvSpPr/>
          <p:nvPr/>
        </p:nvSpPr>
        <p:spPr>
          <a:xfrm>
            <a:off x="3417888" y="1319757"/>
            <a:ext cx="3089592" cy="5163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DBCE376-8386-06A0-2B2B-591A718F94E1}"/>
              </a:ext>
            </a:extLst>
          </p:cNvPr>
          <p:cNvSpPr/>
          <p:nvPr/>
        </p:nvSpPr>
        <p:spPr>
          <a:xfrm>
            <a:off x="3417888" y="1942569"/>
            <a:ext cx="3089592" cy="5163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AD16AAE-959D-A95F-CD3D-D9574039825B}"/>
              </a:ext>
            </a:extLst>
          </p:cNvPr>
          <p:cNvSpPr/>
          <p:nvPr/>
        </p:nvSpPr>
        <p:spPr>
          <a:xfrm>
            <a:off x="3417888" y="2565381"/>
            <a:ext cx="3089592" cy="5163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CA60043-C084-E02B-88EE-4BD4912B2474}"/>
              </a:ext>
            </a:extLst>
          </p:cNvPr>
          <p:cNvSpPr/>
          <p:nvPr/>
        </p:nvSpPr>
        <p:spPr>
          <a:xfrm>
            <a:off x="6633882" y="1319757"/>
            <a:ext cx="2281835" cy="238477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21BD7D-110F-D198-2EB9-5EC5B0CFCF1C}"/>
              </a:ext>
            </a:extLst>
          </p:cNvPr>
          <p:cNvSpPr txBox="1"/>
          <p:nvPr/>
        </p:nvSpPr>
        <p:spPr>
          <a:xfrm>
            <a:off x="806852" y="1440926"/>
            <a:ext cx="1398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66% 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employed.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ED56DC-37AC-9CFD-4AF2-24361EA50947}"/>
              </a:ext>
            </a:extLst>
          </p:cNvPr>
          <p:cNvSpPr txBox="1"/>
          <p:nvPr/>
        </p:nvSpPr>
        <p:spPr>
          <a:xfrm>
            <a:off x="4000392" y="1440926"/>
            <a:ext cx="10599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53% 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men.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A96866-A782-B128-5882-D016D34DF0C7}"/>
              </a:ext>
            </a:extLst>
          </p:cNvPr>
          <p:cNvSpPr txBox="1"/>
          <p:nvPr/>
        </p:nvSpPr>
        <p:spPr>
          <a:xfrm>
            <a:off x="806852" y="2067222"/>
            <a:ext cx="24529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53% 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between the ages of 25-54.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3BBD4B-5359-596E-FA79-8FDFC70CA0CE}"/>
              </a:ext>
            </a:extLst>
          </p:cNvPr>
          <p:cNvSpPr txBox="1"/>
          <p:nvPr/>
        </p:nvSpPr>
        <p:spPr>
          <a:xfrm>
            <a:off x="4000392" y="1982584"/>
            <a:ext cx="2324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44% 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an annual household income of $100,000+.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633506-42D2-494E-5FBE-33B923A36122}"/>
              </a:ext>
            </a:extLst>
          </p:cNvPr>
          <p:cNvSpPr txBox="1"/>
          <p:nvPr/>
        </p:nvSpPr>
        <p:spPr>
          <a:xfrm>
            <a:off x="806852" y="2605684"/>
            <a:ext cx="1593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38% 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one or more children under age 18.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819E27-2405-863C-FE9C-86CDA2E7071E}"/>
              </a:ext>
            </a:extLst>
          </p:cNvPr>
          <p:cNvSpPr txBox="1"/>
          <p:nvPr/>
        </p:nvSpPr>
        <p:spPr>
          <a:xfrm>
            <a:off x="4000392" y="2690322"/>
            <a:ext cx="12634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 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married.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10DE1B-611A-CC6F-469B-1056A33B172E}"/>
              </a:ext>
            </a:extLst>
          </p:cNvPr>
          <p:cNvSpPr txBox="1"/>
          <p:nvPr/>
        </p:nvSpPr>
        <p:spPr>
          <a:xfrm>
            <a:off x="806852" y="3309517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68% 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homeowners.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76EA75C-2430-C662-EFD5-151C8D5E3C12}"/>
              </a:ext>
            </a:extLst>
          </p:cNvPr>
          <p:cNvSpPr/>
          <p:nvPr/>
        </p:nvSpPr>
        <p:spPr>
          <a:xfrm>
            <a:off x="297597" y="1377385"/>
            <a:ext cx="500410" cy="401082"/>
          </a:xfrm>
          <a:prstGeom prst="roundRect">
            <a:avLst>
              <a:gd name="adj" fmla="val 0"/>
            </a:avLst>
          </a:prstGeom>
          <a:solidFill>
            <a:srgbClr val="2B457A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D0B7F51-667B-43C1-BA1C-D535DA0A6A07}"/>
              </a:ext>
            </a:extLst>
          </p:cNvPr>
          <p:cNvSpPr/>
          <p:nvPr/>
        </p:nvSpPr>
        <p:spPr>
          <a:xfrm>
            <a:off x="297597" y="2000197"/>
            <a:ext cx="500410" cy="401082"/>
          </a:xfrm>
          <a:prstGeom prst="roundRect">
            <a:avLst>
              <a:gd name="adj" fmla="val 0"/>
            </a:avLst>
          </a:prstGeom>
          <a:solidFill>
            <a:srgbClr val="2B457A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BC17AB3-6385-6FC5-2539-A292A2781D84}"/>
              </a:ext>
            </a:extLst>
          </p:cNvPr>
          <p:cNvSpPr/>
          <p:nvPr/>
        </p:nvSpPr>
        <p:spPr>
          <a:xfrm>
            <a:off x="297597" y="2623009"/>
            <a:ext cx="500410" cy="401082"/>
          </a:xfrm>
          <a:prstGeom prst="roundRect">
            <a:avLst>
              <a:gd name="adj" fmla="val 0"/>
            </a:avLst>
          </a:prstGeom>
          <a:solidFill>
            <a:srgbClr val="2B457A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EB1FC67-27F3-6AE7-FDC2-75D4B618405E}"/>
              </a:ext>
            </a:extLst>
          </p:cNvPr>
          <p:cNvSpPr/>
          <p:nvPr/>
        </p:nvSpPr>
        <p:spPr>
          <a:xfrm>
            <a:off x="3487202" y="1377385"/>
            <a:ext cx="500410" cy="401082"/>
          </a:xfrm>
          <a:prstGeom prst="roundRect">
            <a:avLst>
              <a:gd name="adj" fmla="val 0"/>
            </a:avLst>
          </a:prstGeom>
          <a:solidFill>
            <a:srgbClr val="2B457A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54F68FA-9D53-5FF5-14D0-2900F2BB138E}"/>
              </a:ext>
            </a:extLst>
          </p:cNvPr>
          <p:cNvSpPr/>
          <p:nvPr/>
        </p:nvSpPr>
        <p:spPr>
          <a:xfrm>
            <a:off x="3487202" y="2000197"/>
            <a:ext cx="500410" cy="401082"/>
          </a:xfrm>
          <a:prstGeom prst="roundRect">
            <a:avLst>
              <a:gd name="adj" fmla="val 0"/>
            </a:avLst>
          </a:prstGeom>
          <a:solidFill>
            <a:srgbClr val="2B457A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A787EA3-0C46-79A8-98A3-0734CD4BB2E5}"/>
              </a:ext>
            </a:extLst>
          </p:cNvPr>
          <p:cNvSpPr/>
          <p:nvPr/>
        </p:nvSpPr>
        <p:spPr>
          <a:xfrm>
            <a:off x="3487202" y="2623009"/>
            <a:ext cx="500410" cy="401082"/>
          </a:xfrm>
          <a:prstGeom prst="roundRect">
            <a:avLst>
              <a:gd name="adj" fmla="val 0"/>
            </a:avLst>
          </a:prstGeom>
          <a:solidFill>
            <a:srgbClr val="2B457A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280F151-C296-A7FE-478C-2CC013A6C544}"/>
              </a:ext>
            </a:extLst>
          </p:cNvPr>
          <p:cNvSpPr/>
          <p:nvPr/>
        </p:nvSpPr>
        <p:spPr>
          <a:xfrm>
            <a:off x="297597" y="3246610"/>
            <a:ext cx="500410" cy="401082"/>
          </a:xfrm>
          <a:prstGeom prst="roundRect">
            <a:avLst>
              <a:gd name="adj" fmla="val 0"/>
            </a:avLst>
          </a:prstGeom>
          <a:solidFill>
            <a:srgbClr val="2B457A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218576-B90F-6E15-BB65-9B8516F0248B}"/>
              </a:ext>
            </a:extLst>
          </p:cNvPr>
          <p:cNvSpPr txBox="1"/>
          <p:nvPr/>
        </p:nvSpPr>
        <p:spPr>
          <a:xfrm>
            <a:off x="282519" y="4378370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000" dirty="0">
                <a:solidFill>
                  <a:srgbClr val="2B457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D4EC5C1-19BE-1FD7-3D99-231B5E4B1545}"/>
              </a:ext>
            </a:extLst>
          </p:cNvPr>
          <p:cNvSpPr txBox="1"/>
          <p:nvPr/>
        </p:nvSpPr>
        <p:spPr>
          <a:xfrm>
            <a:off x="4729117" y="438742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000" dirty="0">
                <a:solidFill>
                  <a:srgbClr val="2B457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347B77-354E-95E3-9226-788B5DED6A02}"/>
              </a:ext>
            </a:extLst>
          </p:cNvPr>
          <p:cNvSpPr txBox="1"/>
          <p:nvPr/>
        </p:nvSpPr>
        <p:spPr>
          <a:xfrm>
            <a:off x="282519" y="5014057"/>
            <a:ext cx="821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000" dirty="0">
                <a:solidFill>
                  <a:srgbClr val="2B457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65%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A3851F-2306-118E-864F-997DE758A683}"/>
              </a:ext>
            </a:extLst>
          </p:cNvPr>
          <p:cNvSpPr txBox="1"/>
          <p:nvPr/>
        </p:nvSpPr>
        <p:spPr>
          <a:xfrm>
            <a:off x="4729117" y="4995967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000" dirty="0">
                <a:solidFill>
                  <a:srgbClr val="2B457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62%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E06F1F5-8E5C-6DC3-7503-956B0104A7D0}"/>
              </a:ext>
            </a:extLst>
          </p:cNvPr>
          <p:cNvSpPr txBox="1"/>
          <p:nvPr/>
        </p:nvSpPr>
        <p:spPr>
          <a:xfrm>
            <a:off x="282519" y="5602267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000" dirty="0">
                <a:solidFill>
                  <a:srgbClr val="2B457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6285D54-0D9A-C0B7-77BE-BCB7B1093C3E}"/>
              </a:ext>
            </a:extLst>
          </p:cNvPr>
          <p:cNvSpPr txBox="1"/>
          <p:nvPr/>
        </p:nvSpPr>
        <p:spPr>
          <a:xfrm>
            <a:off x="4729117" y="561588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000" dirty="0">
                <a:solidFill>
                  <a:srgbClr val="2B457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65%</a:t>
            </a:r>
          </a:p>
        </p:txBody>
      </p:sp>
      <p:pic>
        <p:nvPicPr>
          <p:cNvPr id="59" name="Picture 58" descr="A white line drawing of a person with a briefcase&#10;&#10;Description automatically generated">
            <a:extLst>
              <a:ext uri="{FF2B5EF4-FFF2-40B4-BE49-F238E27FC236}">
                <a16:creationId xmlns:a16="http://schemas.microsoft.com/office/drawing/2014/main" id="{1BCFC68F-46BE-2164-6B40-047340C3D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8" y="1440926"/>
            <a:ext cx="288867" cy="288867"/>
          </a:xfrm>
          <a:prstGeom prst="rect">
            <a:avLst/>
          </a:prstGeom>
        </p:spPr>
      </p:pic>
      <p:pic>
        <p:nvPicPr>
          <p:cNvPr id="61" name="Picture 60" descr="A group of people with white outline on black background&#10;&#10;Description automatically generated">
            <a:extLst>
              <a:ext uri="{FF2B5EF4-FFF2-40B4-BE49-F238E27FC236}">
                <a16:creationId xmlns:a16="http://schemas.microsoft.com/office/drawing/2014/main" id="{77643829-6001-E759-6F93-3D6789B01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10" y="2051618"/>
            <a:ext cx="288867" cy="288867"/>
          </a:xfrm>
          <a:prstGeom prst="rect">
            <a:avLst/>
          </a:prstGeom>
        </p:spPr>
      </p:pic>
      <p:pic>
        <p:nvPicPr>
          <p:cNvPr id="63" name="Picture 62" descr="A white line drawing of a family&#10;&#10;Description automatically generated">
            <a:extLst>
              <a:ext uri="{FF2B5EF4-FFF2-40B4-BE49-F238E27FC236}">
                <a16:creationId xmlns:a16="http://schemas.microsoft.com/office/drawing/2014/main" id="{6961EF24-29AE-B0F0-40D8-DA36D87D4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8" y="2685273"/>
            <a:ext cx="271707" cy="271707"/>
          </a:xfrm>
          <a:prstGeom prst="rect">
            <a:avLst/>
          </a:prstGeom>
        </p:spPr>
      </p:pic>
      <p:pic>
        <p:nvPicPr>
          <p:cNvPr id="65" name="Picture 64" descr="A white line drawing of people in a house&#10;&#10;Description automatically generated">
            <a:extLst>
              <a:ext uri="{FF2B5EF4-FFF2-40B4-BE49-F238E27FC236}">
                <a16:creationId xmlns:a16="http://schemas.microsoft.com/office/drawing/2014/main" id="{53907F42-E382-23E3-AE72-1715789C8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8" y="3303573"/>
            <a:ext cx="287156" cy="287156"/>
          </a:xfrm>
          <a:prstGeom prst="rect">
            <a:avLst/>
          </a:prstGeom>
        </p:spPr>
      </p:pic>
      <p:pic>
        <p:nvPicPr>
          <p:cNvPr id="67" name="Picture 66" descr="A white line drawing of a person&#10;&#10;Description automatically generated">
            <a:extLst>
              <a:ext uri="{FF2B5EF4-FFF2-40B4-BE49-F238E27FC236}">
                <a16:creationId xmlns:a16="http://schemas.microsoft.com/office/drawing/2014/main" id="{08C1F141-6802-F40C-0BFB-79E306231A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43" y="1428804"/>
            <a:ext cx="288868" cy="288868"/>
          </a:xfrm>
          <a:prstGeom prst="rect">
            <a:avLst/>
          </a:prstGeom>
        </p:spPr>
      </p:pic>
      <p:pic>
        <p:nvPicPr>
          <p:cNvPr id="69" name="Picture 68" descr="A white line drawing of money and coins&#10;&#10;Description automatically generated">
            <a:extLst>
              <a:ext uri="{FF2B5EF4-FFF2-40B4-BE49-F238E27FC236}">
                <a16:creationId xmlns:a16="http://schemas.microsoft.com/office/drawing/2014/main" id="{8218B3B4-CBD9-9E92-2253-331BD95583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52" y="2049159"/>
            <a:ext cx="303159" cy="303159"/>
          </a:xfrm>
          <a:prstGeom prst="rect">
            <a:avLst/>
          </a:prstGeom>
        </p:spPr>
      </p:pic>
      <p:pic>
        <p:nvPicPr>
          <p:cNvPr id="71" name="Picture 70" descr="A white line drawing of a person and person&#10;&#10;Description automatically generated">
            <a:extLst>
              <a:ext uri="{FF2B5EF4-FFF2-40B4-BE49-F238E27FC236}">
                <a16:creationId xmlns:a16="http://schemas.microsoft.com/office/drawing/2014/main" id="{03CD0BB8-ADD7-44C6-7577-9EBC725DE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43" y="2685272"/>
            <a:ext cx="282711" cy="282711"/>
          </a:xfrm>
          <a:prstGeom prst="rect">
            <a:avLst/>
          </a:prstGeom>
        </p:spPr>
      </p:pic>
      <p:pic>
        <p:nvPicPr>
          <p:cNvPr id="74" name="Picture 73" descr="A person wearing headphones&#10;&#10;Description automatically generated">
            <a:extLst>
              <a:ext uri="{FF2B5EF4-FFF2-40B4-BE49-F238E27FC236}">
                <a16:creationId xmlns:a16="http://schemas.microsoft.com/office/drawing/2014/main" id="{773D8CA3-4C21-347B-688D-374736D405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6" t="351" r="7324" b="1564"/>
          <a:stretch>
            <a:fillRect/>
          </a:stretch>
        </p:blipFill>
        <p:spPr>
          <a:xfrm>
            <a:off x="6741318" y="1411694"/>
            <a:ext cx="2066962" cy="2200898"/>
          </a:xfrm>
          <a:custGeom>
            <a:avLst/>
            <a:gdLst>
              <a:gd name="connsiteX0" fmla="*/ 0 w 2066962"/>
              <a:gd name="connsiteY0" fmla="*/ 0 h 2200898"/>
              <a:gd name="connsiteX1" fmla="*/ 2066962 w 2066962"/>
              <a:gd name="connsiteY1" fmla="*/ 0 h 2200898"/>
              <a:gd name="connsiteX2" fmla="*/ 2066962 w 2066962"/>
              <a:gd name="connsiteY2" fmla="*/ 2200898 h 2200898"/>
              <a:gd name="connsiteX3" fmla="*/ 0 w 2066962"/>
              <a:gd name="connsiteY3" fmla="*/ 2200898 h 220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962" h="2200898">
                <a:moveTo>
                  <a:pt x="0" y="0"/>
                </a:moveTo>
                <a:lnTo>
                  <a:pt x="2066962" y="0"/>
                </a:lnTo>
                <a:lnTo>
                  <a:pt x="2066962" y="2200898"/>
                </a:lnTo>
                <a:lnTo>
                  <a:pt x="0" y="2200898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BA4241-1244-6441-95BE-06589090D7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150" y="6105333"/>
            <a:ext cx="661384" cy="4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5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54650-CD90-167E-8DDA-A5D0D7BA1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DA0B89-C579-B7A6-5E52-F719729628C6}"/>
              </a:ext>
            </a:extLst>
          </p:cNvPr>
          <p:cNvSpPr/>
          <p:nvPr/>
        </p:nvSpPr>
        <p:spPr>
          <a:xfrm>
            <a:off x="3765561" y="1370223"/>
            <a:ext cx="5378439" cy="1103636"/>
          </a:xfrm>
          <a:prstGeom prst="rect">
            <a:avLst/>
          </a:prstGeom>
          <a:solidFill>
            <a:sysClr val="window" lastClr="FFFFFF">
              <a:alpha val="88000"/>
            </a:sysClr>
          </a:solidFill>
          <a:ln w="9525" cap="flat">
            <a:solidFill>
              <a:sysClr val="window" lastClr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4A5553-3F0B-1693-E038-18225BF43068}"/>
              </a:ext>
            </a:extLst>
          </p:cNvPr>
          <p:cNvSpPr/>
          <p:nvPr/>
        </p:nvSpPr>
        <p:spPr>
          <a:xfrm>
            <a:off x="3765561" y="2604757"/>
            <a:ext cx="5378439" cy="1103636"/>
          </a:xfrm>
          <a:prstGeom prst="rect">
            <a:avLst/>
          </a:prstGeom>
          <a:solidFill>
            <a:sysClr val="window" lastClr="FFFFFF">
              <a:alpha val="88000"/>
            </a:sysClr>
          </a:solidFill>
          <a:ln w="9525" cap="flat">
            <a:solidFill>
              <a:sysClr val="window" lastClr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053BB1-BAE1-C62A-9EB6-6766955354CA}"/>
              </a:ext>
            </a:extLst>
          </p:cNvPr>
          <p:cNvSpPr/>
          <p:nvPr/>
        </p:nvSpPr>
        <p:spPr>
          <a:xfrm>
            <a:off x="3765561" y="3839291"/>
            <a:ext cx="5378439" cy="1103636"/>
          </a:xfrm>
          <a:prstGeom prst="rect">
            <a:avLst/>
          </a:prstGeom>
          <a:solidFill>
            <a:sysClr val="window" lastClr="FFFFFF">
              <a:alpha val="88000"/>
            </a:sysClr>
          </a:solidFill>
          <a:ln w="9525" cap="flat">
            <a:solidFill>
              <a:sysClr val="window" lastClr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2664B8-ABA2-56F7-0FA8-56514409ADB7}"/>
              </a:ext>
            </a:extLst>
          </p:cNvPr>
          <p:cNvSpPr/>
          <p:nvPr/>
        </p:nvSpPr>
        <p:spPr>
          <a:xfrm>
            <a:off x="3765561" y="5073826"/>
            <a:ext cx="5378439" cy="1103636"/>
          </a:xfrm>
          <a:prstGeom prst="rect">
            <a:avLst/>
          </a:prstGeom>
          <a:solidFill>
            <a:sysClr val="window" lastClr="FFFFFF">
              <a:alpha val="88000"/>
            </a:sysClr>
          </a:solidFill>
          <a:ln w="9525" cap="flat">
            <a:solidFill>
              <a:sysClr val="window" lastClr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595AABC-EA58-0519-4B6B-29715A8FCB0E}"/>
              </a:ext>
            </a:extLst>
          </p:cNvPr>
          <p:cNvSpPr>
            <a:spLocks/>
          </p:cNvSpPr>
          <p:nvPr/>
        </p:nvSpPr>
        <p:spPr>
          <a:xfrm>
            <a:off x="334780" y="1026870"/>
            <a:ext cx="5418036" cy="5418034"/>
          </a:xfrm>
          <a:prstGeom prst="ellipse">
            <a:avLst/>
          </a:prstGeom>
          <a:solidFill>
            <a:sysClr val="window" lastClr="FFFFFF">
              <a:alpha val="88000"/>
            </a:sysClr>
          </a:solidFill>
          <a:ln w="9525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`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4C7EE6F-2139-DED1-CCB3-815407385655}"/>
              </a:ext>
            </a:extLst>
          </p:cNvPr>
          <p:cNvSpPr/>
          <p:nvPr/>
        </p:nvSpPr>
        <p:spPr>
          <a:xfrm>
            <a:off x="1462478" y="2159829"/>
            <a:ext cx="3162638" cy="3162636"/>
          </a:xfrm>
          <a:prstGeom prst="ellipse">
            <a:avLst/>
          </a:prstGeom>
          <a:gradFill>
            <a:gsLst>
              <a:gs pos="33000">
                <a:srgbClr val="98117F"/>
              </a:gs>
              <a:gs pos="100000">
                <a:srgbClr val="2B457A"/>
              </a:gs>
            </a:gsLst>
            <a:lin ang="18900000" scaled="1"/>
          </a:gradFill>
          <a:ln w="9525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3E37DC-46CA-3CCA-A902-584F1A986263}"/>
              </a:ext>
            </a:extLst>
          </p:cNvPr>
          <p:cNvSpPr txBox="1"/>
          <p:nvPr/>
        </p:nvSpPr>
        <p:spPr>
          <a:xfrm>
            <a:off x="1666417" y="2346578"/>
            <a:ext cx="2769720" cy="280945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PROGRAMMATIC PLATFORM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EC4A8C8-0730-F926-ED08-687A74E111ED}"/>
              </a:ext>
            </a:extLst>
          </p:cNvPr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solidFill>
            <a:srgbClr val="2B457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Byrne Digital?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C3CCCDD-2839-6C08-A2AD-CF1E1906A485}"/>
              </a:ext>
            </a:extLst>
          </p:cNvPr>
          <p:cNvSpPr/>
          <p:nvPr/>
        </p:nvSpPr>
        <p:spPr>
          <a:xfrm>
            <a:off x="0" y="6607728"/>
            <a:ext cx="9144000" cy="250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C249E-03E7-CEB3-C6B4-6D7FFE08985D}"/>
              </a:ext>
            </a:extLst>
          </p:cNvPr>
          <p:cNvSpPr/>
          <p:nvPr/>
        </p:nvSpPr>
        <p:spPr>
          <a:xfrm>
            <a:off x="9086343" y="1370223"/>
            <a:ext cx="57657" cy="1103636"/>
          </a:xfrm>
          <a:prstGeom prst="rect">
            <a:avLst/>
          </a:prstGeom>
          <a:solidFill>
            <a:srgbClr val="2B4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F37CD-B0D0-6164-5B9E-2BE4A716ACAD}"/>
              </a:ext>
            </a:extLst>
          </p:cNvPr>
          <p:cNvSpPr txBox="1"/>
          <p:nvPr/>
        </p:nvSpPr>
        <p:spPr>
          <a:xfrm>
            <a:off x="5684472" y="1479160"/>
            <a:ext cx="1008910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E3971">
                    <a:alpha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endParaRPr kumimoji="0" lang="en-ID" sz="5400" b="1" i="0" u="none" strike="noStrike" kern="1200" cap="none" spc="0" normalizeH="0" baseline="0" noProof="0" dirty="0">
              <a:ln>
                <a:noFill/>
              </a:ln>
              <a:solidFill>
                <a:srgbClr val="1E3971">
                  <a:alpha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00B33-CEB0-A6F1-0109-C4A77E63C0BF}"/>
              </a:ext>
            </a:extLst>
          </p:cNvPr>
          <p:cNvSpPr txBox="1"/>
          <p:nvPr/>
        </p:nvSpPr>
        <p:spPr>
          <a:xfrm>
            <a:off x="5930103" y="1627730"/>
            <a:ext cx="2255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 First Targeting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8D6B3D-1ACE-4FF8-A3AB-04E3F66B2B28}"/>
              </a:ext>
            </a:extLst>
          </p:cNvPr>
          <p:cNvSpPr/>
          <p:nvPr/>
        </p:nvSpPr>
        <p:spPr>
          <a:xfrm>
            <a:off x="9086343" y="2604757"/>
            <a:ext cx="57657" cy="1103636"/>
          </a:xfrm>
          <a:prstGeom prst="rect">
            <a:avLst/>
          </a:prstGeom>
          <a:solidFill>
            <a:srgbClr val="2B4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8563B0-8618-3770-C7F8-C8284CC5EC00}"/>
              </a:ext>
            </a:extLst>
          </p:cNvPr>
          <p:cNvSpPr txBox="1"/>
          <p:nvPr/>
        </p:nvSpPr>
        <p:spPr>
          <a:xfrm>
            <a:off x="5684472" y="2713694"/>
            <a:ext cx="1008910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E3971">
                    <a:alpha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  <a:endParaRPr kumimoji="0" lang="en-ID" sz="5400" b="1" i="0" u="none" strike="noStrike" kern="1200" cap="none" spc="0" normalizeH="0" baseline="0" noProof="0" dirty="0">
              <a:ln>
                <a:noFill/>
              </a:ln>
              <a:solidFill>
                <a:srgbClr val="1E3971">
                  <a:alpha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6EC251-9026-1F30-D39B-ABEDF14DAFFE}"/>
              </a:ext>
            </a:extLst>
          </p:cNvPr>
          <p:cNvSpPr txBox="1"/>
          <p:nvPr/>
        </p:nvSpPr>
        <p:spPr>
          <a:xfrm>
            <a:off x="5930103" y="2862264"/>
            <a:ext cx="211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Premium Inventory Placement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EBC0D6-2452-FDBD-A098-17914F21A7B3}"/>
              </a:ext>
            </a:extLst>
          </p:cNvPr>
          <p:cNvSpPr/>
          <p:nvPr/>
        </p:nvSpPr>
        <p:spPr>
          <a:xfrm>
            <a:off x="9086343" y="3839291"/>
            <a:ext cx="57657" cy="1103636"/>
          </a:xfrm>
          <a:prstGeom prst="rect">
            <a:avLst/>
          </a:prstGeom>
          <a:solidFill>
            <a:srgbClr val="2B4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31E7B9-D548-B9C5-9E24-1B433A631B88}"/>
              </a:ext>
            </a:extLst>
          </p:cNvPr>
          <p:cNvSpPr txBox="1"/>
          <p:nvPr/>
        </p:nvSpPr>
        <p:spPr>
          <a:xfrm>
            <a:off x="5684472" y="3948228"/>
            <a:ext cx="1008910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E3971">
                    <a:alpha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  <a:endParaRPr kumimoji="0" lang="en-ID" sz="5400" b="1" i="0" u="none" strike="noStrike" kern="1200" cap="none" spc="0" normalizeH="0" baseline="0" noProof="0" dirty="0">
              <a:ln>
                <a:noFill/>
              </a:ln>
              <a:solidFill>
                <a:srgbClr val="1E3971">
                  <a:alpha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312000-990E-8C84-1E8E-7CCCBC24BB11}"/>
              </a:ext>
            </a:extLst>
          </p:cNvPr>
          <p:cNvSpPr txBox="1"/>
          <p:nvPr/>
        </p:nvSpPr>
        <p:spPr>
          <a:xfrm>
            <a:off x="5930104" y="4096798"/>
            <a:ext cx="2111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Experienced Hands-On Partner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CD79-2CA0-45D5-6194-F478842FD6AD}"/>
              </a:ext>
            </a:extLst>
          </p:cNvPr>
          <p:cNvSpPr/>
          <p:nvPr/>
        </p:nvSpPr>
        <p:spPr>
          <a:xfrm>
            <a:off x="9086343" y="5073826"/>
            <a:ext cx="57657" cy="1103636"/>
          </a:xfrm>
          <a:prstGeom prst="rect">
            <a:avLst/>
          </a:prstGeom>
          <a:solidFill>
            <a:srgbClr val="2B4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9CE815-B23C-AEE9-0889-FD46E71C2B10}"/>
              </a:ext>
            </a:extLst>
          </p:cNvPr>
          <p:cNvSpPr txBox="1"/>
          <p:nvPr/>
        </p:nvSpPr>
        <p:spPr>
          <a:xfrm>
            <a:off x="5684472" y="5182763"/>
            <a:ext cx="1008910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E3971">
                    <a:alpha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  <a:endParaRPr kumimoji="0" lang="en-ID" sz="5400" b="1" i="0" u="none" strike="noStrike" kern="1200" cap="none" spc="0" normalizeH="0" baseline="0" noProof="0" dirty="0">
              <a:ln>
                <a:noFill/>
              </a:ln>
              <a:solidFill>
                <a:srgbClr val="1E3971">
                  <a:alpha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3D8F9A-6431-940A-D7A7-1A9FCBBFC293}"/>
              </a:ext>
            </a:extLst>
          </p:cNvPr>
          <p:cNvSpPr txBox="1"/>
          <p:nvPr/>
        </p:nvSpPr>
        <p:spPr>
          <a:xfrm>
            <a:off x="5930104" y="5331333"/>
            <a:ext cx="2312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Performance-Driven Measurable Results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14E9C54-65AD-8DB1-810F-4316422E059C}"/>
              </a:ext>
            </a:extLst>
          </p:cNvPr>
          <p:cNvSpPr/>
          <p:nvPr/>
        </p:nvSpPr>
        <p:spPr>
          <a:xfrm>
            <a:off x="2322033" y="3018962"/>
            <a:ext cx="1443528" cy="1443524"/>
          </a:xfrm>
          <a:prstGeom prst="ellipse">
            <a:avLst/>
          </a:prstGeom>
          <a:solidFill>
            <a:srgbClr val="1E3971">
              <a:alpha val="58000"/>
            </a:srgbClr>
          </a:solidFill>
          <a:ln w="9525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676008D9-EC71-A9E8-4DBC-4E5BDA737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3420" y="1621292"/>
            <a:ext cx="584758" cy="584758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429222AF-635B-37F3-BA9B-7799C891C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73420" y="2824338"/>
            <a:ext cx="584758" cy="584758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B5F62F44-EB4A-24D6-7870-DEDC3DA9B7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3420" y="4124502"/>
            <a:ext cx="584758" cy="58475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1B78768-2EC5-AC5A-3E4D-BA20D6C49A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73420" y="5331341"/>
            <a:ext cx="584758" cy="58475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0E70783-EA1E-4ACA-4350-E4E262745C6A}"/>
              </a:ext>
            </a:extLst>
          </p:cNvPr>
          <p:cNvSpPr txBox="1"/>
          <p:nvPr/>
        </p:nvSpPr>
        <p:spPr>
          <a:xfrm>
            <a:off x="2475199" y="3160804"/>
            <a:ext cx="1137196" cy="114526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UNSTRUCTURED, ELEMENTAL DATA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AE0320-C9B0-98D2-8495-7D866BD277A1}"/>
              </a:ext>
            </a:extLst>
          </p:cNvPr>
          <p:cNvSpPr/>
          <p:nvPr/>
        </p:nvSpPr>
        <p:spPr>
          <a:xfrm>
            <a:off x="2594202" y="1815174"/>
            <a:ext cx="864000" cy="23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Retargeting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C44EEB-0960-9574-A3A4-8748BC8B4310}"/>
              </a:ext>
            </a:extLst>
          </p:cNvPr>
          <p:cNvSpPr/>
          <p:nvPr/>
        </p:nvSpPr>
        <p:spPr>
          <a:xfrm>
            <a:off x="3602424" y="1976094"/>
            <a:ext cx="864000" cy="23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Category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Contextual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0E994D4-7AC3-F15A-1E8C-803260A1C40A}"/>
              </a:ext>
            </a:extLst>
          </p:cNvPr>
          <p:cNvSpPr/>
          <p:nvPr/>
        </p:nvSpPr>
        <p:spPr>
          <a:xfrm>
            <a:off x="4272462" y="2459981"/>
            <a:ext cx="864000" cy="23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Keyword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Contextual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3D8724-72FF-130D-974D-6B4430B45299}"/>
              </a:ext>
            </a:extLst>
          </p:cNvPr>
          <p:cNvSpPr/>
          <p:nvPr/>
        </p:nvSpPr>
        <p:spPr>
          <a:xfrm>
            <a:off x="4783430" y="3169231"/>
            <a:ext cx="864000" cy="23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Behavioral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07335F-2447-2D29-0DE0-9B8CDE6296F6}"/>
              </a:ext>
            </a:extLst>
          </p:cNvPr>
          <p:cNvSpPr/>
          <p:nvPr/>
        </p:nvSpPr>
        <p:spPr>
          <a:xfrm>
            <a:off x="4796024" y="3925291"/>
            <a:ext cx="864000" cy="15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4A4D96-01E8-82C3-15C5-3C3A0CA88222}"/>
              </a:ext>
            </a:extLst>
          </p:cNvPr>
          <p:cNvSpPr/>
          <p:nvPr/>
        </p:nvSpPr>
        <p:spPr>
          <a:xfrm>
            <a:off x="4719518" y="4593959"/>
            <a:ext cx="864000" cy="15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Waze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AB045D8-BC7D-A149-9F86-8F2867EFC638}"/>
              </a:ext>
            </a:extLst>
          </p:cNvPr>
          <p:cNvSpPr/>
          <p:nvPr/>
        </p:nvSpPr>
        <p:spPr>
          <a:xfrm>
            <a:off x="4322282" y="5192203"/>
            <a:ext cx="864000" cy="23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Look-a-like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Targeting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A59F5C6-3228-ECEA-FBEB-E0BB579BA16F}"/>
              </a:ext>
            </a:extLst>
          </p:cNvPr>
          <p:cNvSpPr/>
          <p:nvPr/>
        </p:nvSpPr>
        <p:spPr>
          <a:xfrm>
            <a:off x="3726278" y="5669128"/>
            <a:ext cx="864000" cy="23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CRM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22CA96-7F48-F2DA-06CD-53FDC59494E0}"/>
              </a:ext>
            </a:extLst>
          </p:cNvPr>
          <p:cNvSpPr/>
          <p:nvPr/>
        </p:nvSpPr>
        <p:spPr>
          <a:xfrm>
            <a:off x="3075675" y="6107135"/>
            <a:ext cx="864000" cy="15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2DD2D9-22D0-4B2E-CD1D-0A3181A61ADA}"/>
              </a:ext>
            </a:extLst>
          </p:cNvPr>
          <p:cNvSpPr/>
          <p:nvPr/>
        </p:nvSpPr>
        <p:spPr>
          <a:xfrm>
            <a:off x="2259719" y="6126145"/>
            <a:ext cx="864000" cy="15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SEO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72DECE9-25F9-2AE7-589C-7E5B1B3AA772}"/>
              </a:ext>
            </a:extLst>
          </p:cNvPr>
          <p:cNvSpPr/>
          <p:nvPr/>
        </p:nvSpPr>
        <p:spPr>
          <a:xfrm>
            <a:off x="653646" y="4562298"/>
            <a:ext cx="864000" cy="23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Native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Programmatic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240F21-459E-1C08-6460-4CABF4DCCC6E}"/>
              </a:ext>
            </a:extLst>
          </p:cNvPr>
          <p:cNvSpPr/>
          <p:nvPr/>
        </p:nvSpPr>
        <p:spPr>
          <a:xfrm>
            <a:off x="1613828" y="5793353"/>
            <a:ext cx="864000" cy="15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OTT/CTV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C638B59-8FA7-7DD4-2FB5-848C7F4ABA91}"/>
              </a:ext>
            </a:extLst>
          </p:cNvPr>
          <p:cNvSpPr/>
          <p:nvPr/>
        </p:nvSpPr>
        <p:spPr>
          <a:xfrm>
            <a:off x="803966" y="5238533"/>
            <a:ext cx="1239217" cy="23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Keyword Search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Retargeting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351F27-3574-3B1E-3FDE-D7982084C5F7}"/>
              </a:ext>
            </a:extLst>
          </p:cNvPr>
          <p:cNvSpPr/>
          <p:nvPr/>
        </p:nvSpPr>
        <p:spPr>
          <a:xfrm>
            <a:off x="380079" y="3729429"/>
            <a:ext cx="864000" cy="15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 Targeting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47B2FA8-A491-F295-2168-09A11582C780}"/>
              </a:ext>
            </a:extLst>
          </p:cNvPr>
          <p:cNvSpPr/>
          <p:nvPr/>
        </p:nvSpPr>
        <p:spPr>
          <a:xfrm>
            <a:off x="541381" y="3140898"/>
            <a:ext cx="864000" cy="15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Geo-Fencing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49A1F85-E92E-A372-5959-46C5AC07776F}"/>
              </a:ext>
            </a:extLst>
          </p:cNvPr>
          <p:cNvSpPr/>
          <p:nvPr/>
        </p:nvSpPr>
        <p:spPr>
          <a:xfrm>
            <a:off x="941835" y="2467350"/>
            <a:ext cx="864000" cy="23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Addressable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9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Geo-Fencing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4347AB8-1F8A-563F-E436-BFB6D56E85BE}"/>
              </a:ext>
            </a:extLst>
          </p:cNvPr>
          <p:cNvSpPr/>
          <p:nvPr/>
        </p:nvSpPr>
        <p:spPr>
          <a:xfrm>
            <a:off x="2043183" y="2811069"/>
            <a:ext cx="2024209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Campaign Management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7300E00-59DF-B857-8CCB-5FFED223948D}"/>
              </a:ext>
            </a:extLst>
          </p:cNvPr>
          <p:cNvSpPr/>
          <p:nvPr/>
        </p:nvSpPr>
        <p:spPr>
          <a:xfrm>
            <a:off x="3521067" y="3886556"/>
            <a:ext cx="1247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Reporting &amp;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Analytics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4A4BA76-DE59-D55E-F2DD-32095E755FF5}"/>
              </a:ext>
            </a:extLst>
          </p:cNvPr>
          <p:cNvSpPr/>
          <p:nvPr/>
        </p:nvSpPr>
        <p:spPr>
          <a:xfrm>
            <a:off x="2036391" y="4983791"/>
            <a:ext cx="2024209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Call Rail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36B514D-5AFB-8092-3CCD-81BB2DEB6138}"/>
              </a:ext>
            </a:extLst>
          </p:cNvPr>
          <p:cNvSpPr/>
          <p:nvPr/>
        </p:nvSpPr>
        <p:spPr>
          <a:xfrm>
            <a:off x="951333" y="3836008"/>
            <a:ext cx="202420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 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Expansion,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Optimization &amp;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584612CE-F10E-EDAB-92D2-5629593414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03036" y="2093146"/>
            <a:ext cx="341599" cy="341599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A5BB5686-F19A-9B10-AC33-B0A20420D0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53871" y="1607290"/>
            <a:ext cx="341599" cy="341599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01E1A45C-DDA1-53D1-E7CD-8F3AF74553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3960" y="4181183"/>
            <a:ext cx="341599" cy="341599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A4B61434-C80B-F0CE-0AEC-5F0C8F224B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1280" y="3413969"/>
            <a:ext cx="341599" cy="341599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67462CD7-AAAA-C801-4EC3-78F78E48DC7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57224" y="3560120"/>
            <a:ext cx="341599" cy="341599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01E921A4-8CD8-3CB6-B827-1883F495016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15800" y="2804726"/>
            <a:ext cx="341599" cy="341599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31295CE3-BBA6-380A-8861-6A432E2C22A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94110" y="5322172"/>
            <a:ext cx="341599" cy="341599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167780CD-70AA-316B-4E5A-D0F5929AF90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533663" y="2082574"/>
            <a:ext cx="341599" cy="341599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069233DA-71E6-4741-902D-08ECA84CA99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345259" y="5693227"/>
            <a:ext cx="341599" cy="341599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E208B265-42B1-9E08-BE08-2DCE4E22537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857493" y="1455035"/>
            <a:ext cx="341599" cy="34159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2666E9D-C797-A6C7-EE77-9C3E4827FC2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076101" y="2818069"/>
            <a:ext cx="341599" cy="341599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373AD30D-DB2C-8646-E94F-F1538D7DAA6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91365" y="4892407"/>
            <a:ext cx="341599" cy="341599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AFDB8548-DB9C-87D4-FC0D-7AD64C5B513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856017" y="5427295"/>
            <a:ext cx="341599" cy="341599"/>
          </a:xfrm>
          <a:prstGeom prst="rect">
            <a:avLst/>
          </a:prstGeom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88567F6F-D6B6-4DD6-C2DD-11C257F98555}"/>
              </a:ext>
            </a:extLst>
          </p:cNvPr>
          <p:cNvGrpSpPr/>
          <p:nvPr/>
        </p:nvGrpSpPr>
        <p:grpSpPr>
          <a:xfrm>
            <a:off x="1568032" y="1610298"/>
            <a:ext cx="1026170" cy="606836"/>
            <a:chOff x="1128912" y="1713806"/>
            <a:chExt cx="1026170" cy="60683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4F38C9A-EAF5-FDAE-C9E6-1DCDCE850872}"/>
                </a:ext>
              </a:extLst>
            </p:cNvPr>
            <p:cNvSpPr/>
            <p:nvPr/>
          </p:nvSpPr>
          <p:spPr>
            <a:xfrm>
              <a:off x="1128912" y="2023125"/>
              <a:ext cx="1026170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1E39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Programmatic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1E39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Video</a:t>
              </a:r>
            </a:p>
          </p:txBody>
        </p:sp>
        <p:pic>
          <p:nvPicPr>
            <p:cNvPr id="88" name="Graphic 87">
              <a:extLst>
                <a:ext uri="{FF2B5EF4-FFF2-40B4-BE49-F238E27FC236}">
                  <a16:creationId xmlns:a16="http://schemas.microsoft.com/office/drawing/2014/main" id="{4A0695AA-B351-C103-82A6-EAFFFC4DE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471198" y="1713806"/>
              <a:ext cx="341599" cy="341599"/>
            </a:xfrm>
            <a:prstGeom prst="rect">
              <a:avLst/>
            </a:prstGeom>
          </p:spPr>
        </p:pic>
      </p:grpSp>
      <p:pic>
        <p:nvPicPr>
          <p:cNvPr id="90" name="Graphic 89">
            <a:extLst>
              <a:ext uri="{FF2B5EF4-FFF2-40B4-BE49-F238E27FC236}">
                <a16:creationId xmlns:a16="http://schemas.microsoft.com/office/drawing/2014/main" id="{3FA9BEB1-5612-A3E9-0655-3BEC3834FF7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520919" y="5686169"/>
            <a:ext cx="341599" cy="341599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20E80E73-35B2-06B7-C578-E79312428471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589437" y="4847475"/>
            <a:ext cx="341599" cy="341599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DE555391-54F8-019D-933F-B138B57BD8D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963589" y="4211511"/>
            <a:ext cx="341599" cy="341599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A751E278-A859-B334-C3EF-D9437D7B23E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857577" y="2478890"/>
            <a:ext cx="316256" cy="316256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508D3695-545E-FEDD-D36F-0ED223CFBCE2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982820" y="3522852"/>
            <a:ext cx="316256" cy="316256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F6F89FEE-E30F-1385-1339-79FCDBDE5C24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2890367" y="4635602"/>
            <a:ext cx="316256" cy="316256"/>
          </a:xfrm>
          <a:prstGeom prst="rect">
            <a:avLst/>
          </a:prstGeom>
        </p:spPr>
      </p:pic>
      <p:pic>
        <p:nvPicPr>
          <p:cNvPr id="103" name="Graphic 102">
            <a:extLst>
              <a:ext uri="{FF2B5EF4-FFF2-40B4-BE49-F238E27FC236}">
                <a16:creationId xmlns:a16="http://schemas.microsoft.com/office/drawing/2014/main" id="{F2657C3C-CCC0-BCA8-C140-16B6C834454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801719" y="3486982"/>
            <a:ext cx="316256" cy="316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737A10-83DD-4FB5-C217-CC8591F00957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55" y="140467"/>
            <a:ext cx="1664265" cy="111856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47A36E5-0DC2-7E81-AAB2-630BDF03A442}"/>
              </a:ext>
            </a:extLst>
          </p:cNvPr>
          <p:cNvSpPr txBox="1">
            <a:spLocks/>
          </p:cNvSpPr>
          <p:nvPr/>
        </p:nvSpPr>
        <p:spPr>
          <a:xfrm>
            <a:off x="334463" y="1212987"/>
            <a:ext cx="5418036" cy="541803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DRIVEN SOLUTIONS</a:t>
            </a:r>
          </a:p>
        </p:txBody>
      </p:sp>
    </p:spTree>
    <p:extLst>
      <p:ext uri="{BB962C8B-B14F-4D97-AF65-F5344CB8AC3E}">
        <p14:creationId xmlns:p14="http://schemas.microsoft.com/office/powerpoint/2010/main" val="157642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22">
            <a:extLst>
              <a:ext uri="{FF2B5EF4-FFF2-40B4-BE49-F238E27FC236}">
                <a16:creationId xmlns:a16="http://schemas.microsoft.com/office/drawing/2014/main" id="{88AA7469-564D-A598-A879-2B2B921F8E21}"/>
              </a:ext>
            </a:extLst>
          </p:cNvPr>
          <p:cNvSpPr/>
          <p:nvPr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E5B92B-731D-92B7-7F1B-53C41D420F51}"/>
              </a:ext>
            </a:extLst>
          </p:cNvPr>
          <p:cNvSpPr/>
          <p:nvPr/>
        </p:nvSpPr>
        <p:spPr>
          <a:xfrm>
            <a:off x="228282" y="2655648"/>
            <a:ext cx="4418455" cy="7711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A811C0-6BC9-2978-F15F-571BD452760A}"/>
              </a:ext>
            </a:extLst>
          </p:cNvPr>
          <p:cNvSpPr/>
          <p:nvPr/>
        </p:nvSpPr>
        <p:spPr>
          <a:xfrm>
            <a:off x="228282" y="3891848"/>
            <a:ext cx="4418455" cy="7711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2C6ECA-E087-7423-D3C9-A53DFF0F1297}"/>
              </a:ext>
            </a:extLst>
          </p:cNvPr>
          <p:cNvSpPr/>
          <p:nvPr/>
        </p:nvSpPr>
        <p:spPr>
          <a:xfrm>
            <a:off x="228282" y="5128049"/>
            <a:ext cx="4418455" cy="7711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F28385-CA03-7B41-52FA-70D5B5B26F78}"/>
              </a:ext>
            </a:extLst>
          </p:cNvPr>
          <p:cNvSpPr/>
          <p:nvPr/>
        </p:nvSpPr>
        <p:spPr>
          <a:xfrm flipH="1">
            <a:off x="228283" y="1760369"/>
            <a:ext cx="4814597" cy="430226"/>
          </a:xfrm>
          <a:prstGeom prst="roundRect">
            <a:avLst>
              <a:gd name="adj" fmla="val 50000"/>
            </a:avLst>
          </a:prstGeom>
          <a:solidFill>
            <a:srgbClr val="2B4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9087EB8-B883-BD5E-2A71-70D704171CF9}"/>
              </a:ext>
            </a:extLst>
          </p:cNvPr>
          <p:cNvSpPr/>
          <p:nvPr/>
        </p:nvSpPr>
        <p:spPr>
          <a:xfrm>
            <a:off x="4738510" y="1759466"/>
            <a:ext cx="4158148" cy="413973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FAE9A1-8558-62DB-43DF-46E8F1F0A383}"/>
              </a:ext>
            </a:extLst>
          </p:cNvPr>
          <p:cNvSpPr txBox="1"/>
          <p:nvPr/>
        </p:nvSpPr>
        <p:spPr>
          <a:xfrm>
            <a:off x="329221" y="1772165"/>
            <a:ext cx="3401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 98.3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4C2DDB-50DF-3543-1D5B-11ADC15FF0C7}"/>
              </a:ext>
            </a:extLst>
          </p:cNvPr>
          <p:cNvGrpSpPr/>
          <p:nvPr/>
        </p:nvGrpSpPr>
        <p:grpSpPr>
          <a:xfrm>
            <a:off x="421930" y="2954457"/>
            <a:ext cx="173528" cy="173528"/>
            <a:chOff x="918087" y="2539686"/>
            <a:chExt cx="365963" cy="36596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8B230B-7024-FDE9-4CEB-7EF1EF5AF07A}"/>
                </a:ext>
              </a:extLst>
            </p:cNvPr>
            <p:cNvSpPr/>
            <p:nvPr/>
          </p:nvSpPr>
          <p:spPr>
            <a:xfrm>
              <a:off x="918087" y="2539686"/>
              <a:ext cx="365963" cy="365963"/>
            </a:xfrm>
            <a:prstGeom prst="rect">
              <a:avLst/>
            </a:prstGeom>
            <a:noFill/>
            <a:ln w="3175" cap="flat" cmpd="sng" algn="ctr">
              <a:solidFill>
                <a:srgbClr val="2B457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E1D72D-8B79-7E19-7CE3-7648B47DAD92}"/>
                </a:ext>
              </a:extLst>
            </p:cNvPr>
            <p:cNvSpPr/>
            <p:nvPr/>
          </p:nvSpPr>
          <p:spPr>
            <a:xfrm rot="16200000">
              <a:off x="1033050" y="2642197"/>
              <a:ext cx="140149" cy="170405"/>
            </a:xfrm>
            <a:custGeom>
              <a:avLst/>
              <a:gdLst>
                <a:gd name="connsiteX0" fmla="*/ 30125 w 1264601"/>
                <a:gd name="connsiteY0" fmla="*/ 976850 h 1537605"/>
                <a:gd name="connsiteX1" fmla="*/ 30125 w 1264601"/>
                <a:gd name="connsiteY1" fmla="*/ 831876 h 1537605"/>
                <a:gd name="connsiteX2" fmla="*/ 102612 w 1264601"/>
                <a:gd name="connsiteY2" fmla="*/ 801751 h 1537605"/>
                <a:gd name="connsiteX3" fmla="*/ 175099 w 1264601"/>
                <a:gd name="connsiteY3" fmla="*/ 831876 h 1537605"/>
                <a:gd name="connsiteX4" fmla="*/ 530944 w 1264601"/>
                <a:gd name="connsiteY4" fmla="*/ 1187721 h 1537605"/>
                <a:gd name="connsiteX5" fmla="*/ 530944 w 1264601"/>
                <a:gd name="connsiteY5" fmla="*/ 102612 h 1537605"/>
                <a:gd name="connsiteX6" fmla="*/ 633556 w 1264601"/>
                <a:gd name="connsiteY6" fmla="*/ 0 h 1537605"/>
                <a:gd name="connsiteX7" fmla="*/ 736168 w 1264601"/>
                <a:gd name="connsiteY7" fmla="*/ 102612 h 1537605"/>
                <a:gd name="connsiteX8" fmla="*/ 736168 w 1264601"/>
                <a:gd name="connsiteY8" fmla="*/ 1187721 h 1537605"/>
                <a:gd name="connsiteX9" fmla="*/ 1091386 w 1264601"/>
                <a:gd name="connsiteY9" fmla="*/ 831876 h 1537605"/>
                <a:gd name="connsiteX10" fmla="*/ 1236360 w 1264601"/>
                <a:gd name="connsiteY10" fmla="*/ 831876 h 1537605"/>
                <a:gd name="connsiteX11" fmla="*/ 1236360 w 1264601"/>
                <a:gd name="connsiteY11" fmla="*/ 976850 h 1537605"/>
                <a:gd name="connsiteX12" fmla="*/ 705729 w 1264601"/>
                <a:gd name="connsiteY12" fmla="*/ 1507481 h 1537605"/>
                <a:gd name="connsiteX13" fmla="*/ 633242 w 1264601"/>
                <a:gd name="connsiteY13" fmla="*/ 1537605 h 1537605"/>
                <a:gd name="connsiteX14" fmla="*/ 560755 w 1264601"/>
                <a:gd name="connsiteY14" fmla="*/ 1507481 h 1537605"/>
                <a:gd name="connsiteX15" fmla="*/ 30125 w 1264601"/>
                <a:gd name="connsiteY15" fmla="*/ 976850 h 153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4601" h="1537605">
                  <a:moveTo>
                    <a:pt x="30125" y="976850"/>
                  </a:moveTo>
                  <a:cubicBezTo>
                    <a:pt x="-10042" y="936684"/>
                    <a:pt x="-10042" y="872042"/>
                    <a:pt x="30125" y="831876"/>
                  </a:cubicBezTo>
                  <a:cubicBezTo>
                    <a:pt x="50208" y="811793"/>
                    <a:pt x="76253" y="801751"/>
                    <a:pt x="102612" y="801751"/>
                  </a:cubicBezTo>
                  <a:cubicBezTo>
                    <a:pt x="128971" y="801751"/>
                    <a:pt x="155016" y="811793"/>
                    <a:pt x="175099" y="831876"/>
                  </a:cubicBezTo>
                  <a:lnTo>
                    <a:pt x="530944" y="1187721"/>
                  </a:lnTo>
                  <a:lnTo>
                    <a:pt x="530944" y="102612"/>
                  </a:lnTo>
                  <a:cubicBezTo>
                    <a:pt x="530944" y="46128"/>
                    <a:pt x="576759" y="0"/>
                    <a:pt x="633556" y="0"/>
                  </a:cubicBezTo>
                  <a:cubicBezTo>
                    <a:pt x="690040" y="0"/>
                    <a:pt x="736168" y="45814"/>
                    <a:pt x="736168" y="102612"/>
                  </a:cubicBezTo>
                  <a:lnTo>
                    <a:pt x="736168" y="1187721"/>
                  </a:lnTo>
                  <a:lnTo>
                    <a:pt x="1091386" y="831876"/>
                  </a:lnTo>
                  <a:cubicBezTo>
                    <a:pt x="1131552" y="791710"/>
                    <a:pt x="1196194" y="791710"/>
                    <a:pt x="1236360" y="831876"/>
                  </a:cubicBezTo>
                  <a:cubicBezTo>
                    <a:pt x="1276526" y="872042"/>
                    <a:pt x="1276526" y="936684"/>
                    <a:pt x="1236360" y="976850"/>
                  </a:cubicBezTo>
                  <a:lnTo>
                    <a:pt x="705729" y="1507481"/>
                  </a:lnTo>
                  <a:cubicBezTo>
                    <a:pt x="686588" y="1526622"/>
                    <a:pt x="660543" y="1537605"/>
                    <a:pt x="633242" y="1537605"/>
                  </a:cubicBezTo>
                  <a:cubicBezTo>
                    <a:pt x="605942" y="1537605"/>
                    <a:pt x="579897" y="1526936"/>
                    <a:pt x="560755" y="1507481"/>
                  </a:cubicBezTo>
                  <a:lnTo>
                    <a:pt x="30125" y="976850"/>
                  </a:lnTo>
                  <a:close/>
                </a:path>
              </a:pathLst>
            </a:custGeom>
            <a:solidFill>
              <a:srgbClr val="21232B"/>
            </a:solidFill>
            <a:ln w="31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71C93C-4FA4-3822-8510-B153D8CFC4E9}"/>
              </a:ext>
            </a:extLst>
          </p:cNvPr>
          <p:cNvGrpSpPr/>
          <p:nvPr/>
        </p:nvGrpSpPr>
        <p:grpSpPr>
          <a:xfrm>
            <a:off x="421930" y="5426858"/>
            <a:ext cx="173528" cy="173528"/>
            <a:chOff x="918087" y="2539686"/>
            <a:chExt cx="365963" cy="36596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933501-76B0-3FD6-F95A-2EB901006956}"/>
                </a:ext>
              </a:extLst>
            </p:cNvPr>
            <p:cNvSpPr/>
            <p:nvPr/>
          </p:nvSpPr>
          <p:spPr>
            <a:xfrm>
              <a:off x="918087" y="2539686"/>
              <a:ext cx="365963" cy="365963"/>
            </a:xfrm>
            <a:prstGeom prst="rect">
              <a:avLst/>
            </a:prstGeom>
            <a:noFill/>
            <a:ln w="3175" cap="flat" cmpd="sng" algn="ctr">
              <a:solidFill>
                <a:srgbClr val="2B457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8C3E276-AF75-73F5-1321-120DDCB9A3FF}"/>
                </a:ext>
              </a:extLst>
            </p:cNvPr>
            <p:cNvSpPr/>
            <p:nvPr/>
          </p:nvSpPr>
          <p:spPr>
            <a:xfrm rot="16200000">
              <a:off x="1033050" y="2642197"/>
              <a:ext cx="140149" cy="170405"/>
            </a:xfrm>
            <a:custGeom>
              <a:avLst/>
              <a:gdLst>
                <a:gd name="connsiteX0" fmla="*/ 30125 w 1264601"/>
                <a:gd name="connsiteY0" fmla="*/ 976850 h 1537605"/>
                <a:gd name="connsiteX1" fmla="*/ 30125 w 1264601"/>
                <a:gd name="connsiteY1" fmla="*/ 831876 h 1537605"/>
                <a:gd name="connsiteX2" fmla="*/ 102612 w 1264601"/>
                <a:gd name="connsiteY2" fmla="*/ 801751 h 1537605"/>
                <a:gd name="connsiteX3" fmla="*/ 175099 w 1264601"/>
                <a:gd name="connsiteY3" fmla="*/ 831876 h 1537605"/>
                <a:gd name="connsiteX4" fmla="*/ 530944 w 1264601"/>
                <a:gd name="connsiteY4" fmla="*/ 1187721 h 1537605"/>
                <a:gd name="connsiteX5" fmla="*/ 530944 w 1264601"/>
                <a:gd name="connsiteY5" fmla="*/ 102612 h 1537605"/>
                <a:gd name="connsiteX6" fmla="*/ 633556 w 1264601"/>
                <a:gd name="connsiteY6" fmla="*/ 0 h 1537605"/>
                <a:gd name="connsiteX7" fmla="*/ 736168 w 1264601"/>
                <a:gd name="connsiteY7" fmla="*/ 102612 h 1537605"/>
                <a:gd name="connsiteX8" fmla="*/ 736168 w 1264601"/>
                <a:gd name="connsiteY8" fmla="*/ 1187721 h 1537605"/>
                <a:gd name="connsiteX9" fmla="*/ 1091386 w 1264601"/>
                <a:gd name="connsiteY9" fmla="*/ 831876 h 1537605"/>
                <a:gd name="connsiteX10" fmla="*/ 1236360 w 1264601"/>
                <a:gd name="connsiteY10" fmla="*/ 831876 h 1537605"/>
                <a:gd name="connsiteX11" fmla="*/ 1236360 w 1264601"/>
                <a:gd name="connsiteY11" fmla="*/ 976850 h 1537605"/>
                <a:gd name="connsiteX12" fmla="*/ 705729 w 1264601"/>
                <a:gd name="connsiteY12" fmla="*/ 1507481 h 1537605"/>
                <a:gd name="connsiteX13" fmla="*/ 633242 w 1264601"/>
                <a:gd name="connsiteY13" fmla="*/ 1537605 h 1537605"/>
                <a:gd name="connsiteX14" fmla="*/ 560755 w 1264601"/>
                <a:gd name="connsiteY14" fmla="*/ 1507481 h 1537605"/>
                <a:gd name="connsiteX15" fmla="*/ 30125 w 1264601"/>
                <a:gd name="connsiteY15" fmla="*/ 976850 h 153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4601" h="1537605">
                  <a:moveTo>
                    <a:pt x="30125" y="976850"/>
                  </a:moveTo>
                  <a:cubicBezTo>
                    <a:pt x="-10042" y="936684"/>
                    <a:pt x="-10042" y="872042"/>
                    <a:pt x="30125" y="831876"/>
                  </a:cubicBezTo>
                  <a:cubicBezTo>
                    <a:pt x="50208" y="811793"/>
                    <a:pt x="76253" y="801751"/>
                    <a:pt x="102612" y="801751"/>
                  </a:cubicBezTo>
                  <a:cubicBezTo>
                    <a:pt x="128971" y="801751"/>
                    <a:pt x="155016" y="811793"/>
                    <a:pt x="175099" y="831876"/>
                  </a:cubicBezTo>
                  <a:lnTo>
                    <a:pt x="530944" y="1187721"/>
                  </a:lnTo>
                  <a:lnTo>
                    <a:pt x="530944" y="102612"/>
                  </a:lnTo>
                  <a:cubicBezTo>
                    <a:pt x="530944" y="46128"/>
                    <a:pt x="576759" y="0"/>
                    <a:pt x="633556" y="0"/>
                  </a:cubicBezTo>
                  <a:cubicBezTo>
                    <a:pt x="690040" y="0"/>
                    <a:pt x="736168" y="45814"/>
                    <a:pt x="736168" y="102612"/>
                  </a:cubicBezTo>
                  <a:lnTo>
                    <a:pt x="736168" y="1187721"/>
                  </a:lnTo>
                  <a:lnTo>
                    <a:pt x="1091386" y="831876"/>
                  </a:lnTo>
                  <a:cubicBezTo>
                    <a:pt x="1131552" y="791710"/>
                    <a:pt x="1196194" y="791710"/>
                    <a:pt x="1236360" y="831876"/>
                  </a:cubicBezTo>
                  <a:cubicBezTo>
                    <a:pt x="1276526" y="872042"/>
                    <a:pt x="1276526" y="936684"/>
                    <a:pt x="1236360" y="976850"/>
                  </a:cubicBezTo>
                  <a:lnTo>
                    <a:pt x="705729" y="1507481"/>
                  </a:lnTo>
                  <a:cubicBezTo>
                    <a:pt x="686588" y="1526622"/>
                    <a:pt x="660543" y="1537605"/>
                    <a:pt x="633242" y="1537605"/>
                  </a:cubicBezTo>
                  <a:cubicBezTo>
                    <a:pt x="605942" y="1537605"/>
                    <a:pt x="579897" y="1526936"/>
                    <a:pt x="560755" y="1507481"/>
                  </a:cubicBezTo>
                  <a:lnTo>
                    <a:pt x="30125" y="976850"/>
                  </a:lnTo>
                  <a:close/>
                </a:path>
              </a:pathLst>
            </a:custGeom>
            <a:solidFill>
              <a:srgbClr val="21232B"/>
            </a:solidFill>
            <a:ln w="31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24D68B2-D6A4-9696-7511-C1176826E390}"/>
              </a:ext>
            </a:extLst>
          </p:cNvPr>
          <p:cNvSpPr txBox="1"/>
          <p:nvPr/>
        </p:nvSpPr>
        <p:spPr>
          <a:xfrm>
            <a:off x="789106" y="4123533"/>
            <a:ext cx="3650547" cy="27699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defTabSz="68580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Chowan University Sports Talk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E084B4-3CD3-823A-6808-1EEE9802A7BA}"/>
              </a:ext>
            </a:extLst>
          </p:cNvPr>
          <p:cNvSpPr txBox="1"/>
          <p:nvPr/>
        </p:nvSpPr>
        <p:spPr>
          <a:xfrm>
            <a:off x="789106" y="5252012"/>
            <a:ext cx="3695700" cy="4616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defTabSz="68580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Jay Jenkins -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Shaggin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on the Beach and </a:t>
            </a:r>
          </a:p>
          <a:p>
            <a:pPr defTabSz="68580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 Night Beach Blast with Andy Lucy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779BF84-0052-A6A8-085D-5DFBFF8BDD8A}"/>
              </a:ext>
            </a:extLst>
          </p:cNvPr>
          <p:cNvGrpSpPr/>
          <p:nvPr/>
        </p:nvGrpSpPr>
        <p:grpSpPr>
          <a:xfrm>
            <a:off x="421930" y="4190657"/>
            <a:ext cx="173528" cy="173528"/>
            <a:chOff x="918087" y="2539686"/>
            <a:chExt cx="365963" cy="3659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26A63E-2333-DAC4-F6C6-BDA977BFD34F}"/>
                </a:ext>
              </a:extLst>
            </p:cNvPr>
            <p:cNvSpPr/>
            <p:nvPr/>
          </p:nvSpPr>
          <p:spPr>
            <a:xfrm>
              <a:off x="918087" y="2539686"/>
              <a:ext cx="365963" cy="365963"/>
            </a:xfrm>
            <a:prstGeom prst="rect">
              <a:avLst/>
            </a:prstGeom>
            <a:noFill/>
            <a:ln w="3175" cap="flat" cmpd="sng" algn="ctr">
              <a:solidFill>
                <a:srgbClr val="2B457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2A451F8-5EB5-6E98-5639-3BC17728AA00}"/>
                </a:ext>
              </a:extLst>
            </p:cNvPr>
            <p:cNvSpPr/>
            <p:nvPr/>
          </p:nvSpPr>
          <p:spPr>
            <a:xfrm rot="16200000">
              <a:off x="1033050" y="2642197"/>
              <a:ext cx="140149" cy="170405"/>
            </a:xfrm>
            <a:custGeom>
              <a:avLst/>
              <a:gdLst>
                <a:gd name="connsiteX0" fmla="*/ 30125 w 1264601"/>
                <a:gd name="connsiteY0" fmla="*/ 976850 h 1537605"/>
                <a:gd name="connsiteX1" fmla="*/ 30125 w 1264601"/>
                <a:gd name="connsiteY1" fmla="*/ 831876 h 1537605"/>
                <a:gd name="connsiteX2" fmla="*/ 102612 w 1264601"/>
                <a:gd name="connsiteY2" fmla="*/ 801751 h 1537605"/>
                <a:gd name="connsiteX3" fmla="*/ 175099 w 1264601"/>
                <a:gd name="connsiteY3" fmla="*/ 831876 h 1537605"/>
                <a:gd name="connsiteX4" fmla="*/ 530944 w 1264601"/>
                <a:gd name="connsiteY4" fmla="*/ 1187721 h 1537605"/>
                <a:gd name="connsiteX5" fmla="*/ 530944 w 1264601"/>
                <a:gd name="connsiteY5" fmla="*/ 102612 h 1537605"/>
                <a:gd name="connsiteX6" fmla="*/ 633556 w 1264601"/>
                <a:gd name="connsiteY6" fmla="*/ 0 h 1537605"/>
                <a:gd name="connsiteX7" fmla="*/ 736168 w 1264601"/>
                <a:gd name="connsiteY7" fmla="*/ 102612 h 1537605"/>
                <a:gd name="connsiteX8" fmla="*/ 736168 w 1264601"/>
                <a:gd name="connsiteY8" fmla="*/ 1187721 h 1537605"/>
                <a:gd name="connsiteX9" fmla="*/ 1091386 w 1264601"/>
                <a:gd name="connsiteY9" fmla="*/ 831876 h 1537605"/>
                <a:gd name="connsiteX10" fmla="*/ 1236360 w 1264601"/>
                <a:gd name="connsiteY10" fmla="*/ 831876 h 1537605"/>
                <a:gd name="connsiteX11" fmla="*/ 1236360 w 1264601"/>
                <a:gd name="connsiteY11" fmla="*/ 976850 h 1537605"/>
                <a:gd name="connsiteX12" fmla="*/ 705729 w 1264601"/>
                <a:gd name="connsiteY12" fmla="*/ 1507481 h 1537605"/>
                <a:gd name="connsiteX13" fmla="*/ 633242 w 1264601"/>
                <a:gd name="connsiteY13" fmla="*/ 1537605 h 1537605"/>
                <a:gd name="connsiteX14" fmla="*/ 560755 w 1264601"/>
                <a:gd name="connsiteY14" fmla="*/ 1507481 h 1537605"/>
                <a:gd name="connsiteX15" fmla="*/ 30125 w 1264601"/>
                <a:gd name="connsiteY15" fmla="*/ 976850 h 153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4601" h="1537605">
                  <a:moveTo>
                    <a:pt x="30125" y="976850"/>
                  </a:moveTo>
                  <a:cubicBezTo>
                    <a:pt x="-10042" y="936684"/>
                    <a:pt x="-10042" y="872042"/>
                    <a:pt x="30125" y="831876"/>
                  </a:cubicBezTo>
                  <a:cubicBezTo>
                    <a:pt x="50208" y="811793"/>
                    <a:pt x="76253" y="801751"/>
                    <a:pt x="102612" y="801751"/>
                  </a:cubicBezTo>
                  <a:cubicBezTo>
                    <a:pt x="128971" y="801751"/>
                    <a:pt x="155016" y="811793"/>
                    <a:pt x="175099" y="831876"/>
                  </a:cubicBezTo>
                  <a:lnTo>
                    <a:pt x="530944" y="1187721"/>
                  </a:lnTo>
                  <a:lnTo>
                    <a:pt x="530944" y="102612"/>
                  </a:lnTo>
                  <a:cubicBezTo>
                    <a:pt x="530944" y="46128"/>
                    <a:pt x="576759" y="0"/>
                    <a:pt x="633556" y="0"/>
                  </a:cubicBezTo>
                  <a:cubicBezTo>
                    <a:pt x="690040" y="0"/>
                    <a:pt x="736168" y="45814"/>
                    <a:pt x="736168" y="102612"/>
                  </a:cubicBezTo>
                  <a:lnTo>
                    <a:pt x="736168" y="1187721"/>
                  </a:lnTo>
                  <a:lnTo>
                    <a:pt x="1091386" y="831876"/>
                  </a:lnTo>
                  <a:cubicBezTo>
                    <a:pt x="1131552" y="791710"/>
                    <a:pt x="1196194" y="791710"/>
                    <a:pt x="1236360" y="831876"/>
                  </a:cubicBezTo>
                  <a:cubicBezTo>
                    <a:pt x="1276526" y="872042"/>
                    <a:pt x="1276526" y="936684"/>
                    <a:pt x="1236360" y="976850"/>
                  </a:cubicBezTo>
                  <a:lnTo>
                    <a:pt x="705729" y="1507481"/>
                  </a:lnTo>
                  <a:cubicBezTo>
                    <a:pt x="686588" y="1526622"/>
                    <a:pt x="660543" y="1537605"/>
                    <a:pt x="633242" y="1537605"/>
                  </a:cubicBezTo>
                  <a:cubicBezTo>
                    <a:pt x="605942" y="1537605"/>
                    <a:pt x="579897" y="1526936"/>
                    <a:pt x="560755" y="1507481"/>
                  </a:cubicBezTo>
                  <a:lnTo>
                    <a:pt x="30125" y="976850"/>
                  </a:lnTo>
                  <a:close/>
                </a:path>
              </a:pathLst>
            </a:custGeom>
            <a:solidFill>
              <a:srgbClr val="21232B"/>
            </a:solidFill>
            <a:ln w="31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C1EBFEC-C47D-5A7C-BA82-97474DEA6B9C}"/>
              </a:ext>
            </a:extLst>
          </p:cNvPr>
          <p:cNvSpPr txBox="1"/>
          <p:nvPr/>
        </p:nvSpPr>
        <p:spPr>
          <a:xfrm>
            <a:off x="589051" y="480536"/>
            <a:ext cx="10812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WDLZ-Earl 98.3 </a:t>
            </a:r>
          </a:p>
          <a:p>
            <a:pPr defTabSz="685800"/>
            <a:r>
              <a:rPr 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Murfreesboro, Franklin, and Ahoskie Classic Hits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BE1A84E-B01E-0F43-6665-90C84B52B345}"/>
              </a:ext>
            </a:extLst>
          </p:cNvPr>
          <p:cNvGrpSpPr/>
          <p:nvPr/>
        </p:nvGrpSpPr>
        <p:grpSpPr>
          <a:xfrm>
            <a:off x="240982" y="651003"/>
            <a:ext cx="193664" cy="193664"/>
            <a:chOff x="5578277" y="2257871"/>
            <a:chExt cx="353961" cy="353961"/>
          </a:xfrm>
          <a:effectLst/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24E12CF3-06F4-C37B-EA56-97E79DF45EEE}"/>
                </a:ext>
              </a:extLst>
            </p:cNvPr>
            <p:cNvSpPr/>
            <p:nvPr/>
          </p:nvSpPr>
          <p:spPr>
            <a:xfrm>
              <a:off x="5578277" y="2257871"/>
              <a:ext cx="353961" cy="353961"/>
            </a:xfrm>
            <a:prstGeom prst="roundRect">
              <a:avLst>
                <a:gd name="adj" fmla="val 13079"/>
              </a:avLst>
            </a:prstGeom>
            <a:solidFill>
              <a:srgbClr val="2B457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4549">
              <a:extLst>
                <a:ext uri="{FF2B5EF4-FFF2-40B4-BE49-F238E27FC236}">
                  <a16:creationId xmlns:a16="http://schemas.microsoft.com/office/drawing/2014/main" id="{F7C7FFBA-78CD-FC5A-0AAC-863B6F6D4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973" y="2371917"/>
              <a:ext cx="64569" cy="125868"/>
            </a:xfrm>
            <a:custGeom>
              <a:avLst/>
              <a:gdLst>
                <a:gd name="T0" fmla="*/ 106 w 107"/>
                <a:gd name="T1" fmla="*/ 101 h 208"/>
                <a:gd name="T2" fmla="*/ 7 w 107"/>
                <a:gd name="T3" fmla="*/ 1 h 208"/>
                <a:gd name="T4" fmla="*/ 1 w 107"/>
                <a:gd name="T5" fmla="*/ 1 h 208"/>
                <a:gd name="T6" fmla="*/ 1 w 107"/>
                <a:gd name="T7" fmla="*/ 7 h 208"/>
                <a:gd name="T8" fmla="*/ 98 w 107"/>
                <a:gd name="T9" fmla="*/ 104 h 208"/>
                <a:gd name="T10" fmla="*/ 1 w 107"/>
                <a:gd name="T11" fmla="*/ 201 h 208"/>
                <a:gd name="T12" fmla="*/ 1 w 107"/>
                <a:gd name="T13" fmla="*/ 206 h 208"/>
                <a:gd name="T14" fmla="*/ 4 w 107"/>
                <a:gd name="T15" fmla="*/ 208 h 208"/>
                <a:gd name="T16" fmla="*/ 7 w 107"/>
                <a:gd name="T17" fmla="*/ 206 h 208"/>
                <a:gd name="T18" fmla="*/ 106 w 107"/>
                <a:gd name="T19" fmla="*/ 107 h 208"/>
                <a:gd name="T20" fmla="*/ 107 w 107"/>
                <a:gd name="T21" fmla="*/ 104 h 208"/>
                <a:gd name="T22" fmla="*/ 106 w 107"/>
                <a:gd name="T23" fmla="*/ 10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08">
                  <a:moveTo>
                    <a:pt x="106" y="10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2"/>
                    <a:pt x="0" y="205"/>
                    <a:pt x="1" y="206"/>
                  </a:cubicBezTo>
                  <a:cubicBezTo>
                    <a:pt x="2" y="207"/>
                    <a:pt x="3" y="208"/>
                    <a:pt x="4" y="208"/>
                  </a:cubicBezTo>
                  <a:cubicBezTo>
                    <a:pt x="5" y="208"/>
                    <a:pt x="6" y="207"/>
                    <a:pt x="7" y="206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7" y="106"/>
                    <a:pt x="107" y="105"/>
                    <a:pt x="107" y="104"/>
                  </a:cubicBezTo>
                  <a:cubicBezTo>
                    <a:pt x="107" y="103"/>
                    <a:pt x="107" y="102"/>
                    <a:pt x="106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99318E9-C11F-C07D-8866-D2BF1760CB03}"/>
              </a:ext>
            </a:extLst>
          </p:cNvPr>
          <p:cNvSpPr txBox="1"/>
          <p:nvPr/>
        </p:nvSpPr>
        <p:spPr>
          <a:xfrm>
            <a:off x="789107" y="2887333"/>
            <a:ext cx="3695700" cy="27699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defTabSz="68580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Jay Jenkins Morning Show</a:t>
            </a:r>
          </a:p>
        </p:txBody>
      </p:sp>
      <p:pic>
        <p:nvPicPr>
          <p:cNvPr id="3" name="Picture 2" descr="A map with red circles and black text&#10;&#10;Description automatically generated">
            <a:extLst>
              <a:ext uri="{FF2B5EF4-FFF2-40B4-BE49-F238E27FC236}">
                <a16:creationId xmlns:a16="http://schemas.microsoft.com/office/drawing/2014/main" id="{4CE0ED33-0DB8-ABD3-D51C-D25C7BF7B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139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05" y="1852452"/>
            <a:ext cx="3953759" cy="395375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7FAAA78-94D8-238E-C1C1-FAEFD46DE9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967" y="290684"/>
            <a:ext cx="1350379" cy="90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46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1614</TotalTime>
  <Words>548</Words>
  <Application>Microsoft Office PowerPoint</Application>
  <PresentationFormat>Letter Paper (8.5x11 in)</PresentationFormat>
  <Paragraphs>151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Klemmensen</dc:creator>
  <cp:lastModifiedBy>Barry Brown</cp:lastModifiedBy>
  <cp:revision>108</cp:revision>
  <dcterms:created xsi:type="dcterms:W3CDTF">2015-12-21T19:11:41Z</dcterms:created>
  <dcterms:modified xsi:type="dcterms:W3CDTF">2025-06-20T18:59:34Z</dcterms:modified>
</cp:coreProperties>
</file>